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91" r:id="rId1"/>
  </p:sldMasterIdLst>
  <p:notesMasterIdLst>
    <p:notesMasterId r:id="rId64"/>
  </p:notesMasterIdLst>
  <p:handoutMasterIdLst>
    <p:handoutMasterId r:id="rId6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4" r:id="rId48"/>
    <p:sldId id="305"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Simplified Arabic" pitchFamily="18" charset="-78"/>
        <a:ea typeface="+mn-ea"/>
        <a:cs typeface="Simplified Arabic" pitchFamily="18" charset="-78"/>
      </a:defRPr>
    </a:lvl1pPr>
    <a:lvl2pPr marL="457200" algn="l" rtl="0" fontAlgn="base">
      <a:spcBef>
        <a:spcPct val="0"/>
      </a:spcBef>
      <a:spcAft>
        <a:spcPct val="0"/>
      </a:spcAft>
      <a:defRPr b="1" kern="1200">
        <a:solidFill>
          <a:schemeClr val="tx1"/>
        </a:solidFill>
        <a:latin typeface="Simplified Arabic" pitchFamily="18" charset="-78"/>
        <a:ea typeface="+mn-ea"/>
        <a:cs typeface="Simplified Arabic" pitchFamily="18" charset="-78"/>
      </a:defRPr>
    </a:lvl2pPr>
    <a:lvl3pPr marL="914400" algn="l" rtl="0" fontAlgn="base">
      <a:spcBef>
        <a:spcPct val="0"/>
      </a:spcBef>
      <a:spcAft>
        <a:spcPct val="0"/>
      </a:spcAft>
      <a:defRPr b="1" kern="1200">
        <a:solidFill>
          <a:schemeClr val="tx1"/>
        </a:solidFill>
        <a:latin typeface="Simplified Arabic" pitchFamily="18" charset="-78"/>
        <a:ea typeface="+mn-ea"/>
        <a:cs typeface="Simplified Arabic" pitchFamily="18" charset="-78"/>
      </a:defRPr>
    </a:lvl3pPr>
    <a:lvl4pPr marL="1371600" algn="l" rtl="0" fontAlgn="base">
      <a:spcBef>
        <a:spcPct val="0"/>
      </a:spcBef>
      <a:spcAft>
        <a:spcPct val="0"/>
      </a:spcAft>
      <a:defRPr b="1" kern="1200">
        <a:solidFill>
          <a:schemeClr val="tx1"/>
        </a:solidFill>
        <a:latin typeface="Simplified Arabic" pitchFamily="18" charset="-78"/>
        <a:ea typeface="+mn-ea"/>
        <a:cs typeface="Simplified Arabic" pitchFamily="18" charset="-78"/>
      </a:defRPr>
    </a:lvl4pPr>
    <a:lvl5pPr marL="1828800" algn="l" rtl="0" fontAlgn="base">
      <a:spcBef>
        <a:spcPct val="0"/>
      </a:spcBef>
      <a:spcAft>
        <a:spcPct val="0"/>
      </a:spcAft>
      <a:defRPr b="1" kern="1200">
        <a:solidFill>
          <a:schemeClr val="tx1"/>
        </a:solidFill>
        <a:latin typeface="Simplified Arabic" pitchFamily="18" charset="-78"/>
        <a:ea typeface="+mn-ea"/>
        <a:cs typeface="Simplified Arabic" pitchFamily="18" charset="-78"/>
      </a:defRPr>
    </a:lvl5pPr>
    <a:lvl6pPr marL="2286000" algn="l" defTabSz="914400" rtl="0" eaLnBrk="1" latinLnBrk="0" hangingPunct="1">
      <a:defRPr b="1" kern="1200">
        <a:solidFill>
          <a:schemeClr val="tx1"/>
        </a:solidFill>
        <a:latin typeface="Simplified Arabic" pitchFamily="18" charset="-78"/>
        <a:ea typeface="+mn-ea"/>
        <a:cs typeface="Simplified Arabic" pitchFamily="18" charset="-78"/>
      </a:defRPr>
    </a:lvl6pPr>
    <a:lvl7pPr marL="2743200" algn="l" defTabSz="914400" rtl="0" eaLnBrk="1" latinLnBrk="0" hangingPunct="1">
      <a:defRPr b="1" kern="1200">
        <a:solidFill>
          <a:schemeClr val="tx1"/>
        </a:solidFill>
        <a:latin typeface="Simplified Arabic" pitchFamily="18" charset="-78"/>
        <a:ea typeface="+mn-ea"/>
        <a:cs typeface="Simplified Arabic" pitchFamily="18" charset="-78"/>
      </a:defRPr>
    </a:lvl7pPr>
    <a:lvl8pPr marL="3200400" algn="l" defTabSz="914400" rtl="0" eaLnBrk="1" latinLnBrk="0" hangingPunct="1">
      <a:defRPr b="1" kern="1200">
        <a:solidFill>
          <a:schemeClr val="tx1"/>
        </a:solidFill>
        <a:latin typeface="Simplified Arabic" pitchFamily="18" charset="-78"/>
        <a:ea typeface="+mn-ea"/>
        <a:cs typeface="Simplified Arabic" pitchFamily="18" charset="-78"/>
      </a:defRPr>
    </a:lvl8pPr>
    <a:lvl9pPr marL="3657600" algn="l" defTabSz="914400" rtl="0" eaLnBrk="1" latinLnBrk="0" hangingPunct="1">
      <a:defRPr b="1" kern="1200">
        <a:solidFill>
          <a:schemeClr val="tx1"/>
        </a:solidFill>
        <a:latin typeface="Simplified Arabic" pitchFamily="18" charset="-78"/>
        <a:ea typeface="+mn-ea"/>
        <a:cs typeface="Simplified Arabic" pitchFamily="18" charset="-7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69.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5" Type="http://schemas.openxmlformats.org/officeDocument/2006/relationships/image" Target="../media/image88.wmf"/><Relationship Id="rId4"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5" Type="http://schemas.openxmlformats.org/officeDocument/2006/relationships/image" Target="../media/image113.wmf"/><Relationship Id="rId4" Type="http://schemas.openxmlformats.org/officeDocument/2006/relationships/image" Target="../media/image11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24.wmf"/><Relationship Id="rId7" Type="http://schemas.openxmlformats.org/officeDocument/2006/relationships/image" Target="../media/image128.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4" Type="http://schemas.openxmlformats.org/officeDocument/2006/relationships/image" Target="../media/image13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4" Type="http://schemas.openxmlformats.org/officeDocument/2006/relationships/image" Target="../media/image14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51.wmf"/><Relationship Id="rId1" Type="http://schemas.openxmlformats.org/officeDocument/2006/relationships/image" Target="../media/image15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image" Target="../media/image165.wmf"/><Relationship Id="rId7" Type="http://schemas.openxmlformats.org/officeDocument/2006/relationships/image" Target="../media/image169.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168.wmf"/><Relationship Id="rId11" Type="http://schemas.openxmlformats.org/officeDocument/2006/relationships/image" Target="../media/image173.wmf"/><Relationship Id="rId5" Type="http://schemas.openxmlformats.org/officeDocument/2006/relationships/image" Target="../media/image167.wmf"/><Relationship Id="rId10" Type="http://schemas.openxmlformats.org/officeDocument/2006/relationships/image" Target="../media/image172.wmf"/><Relationship Id="rId4" Type="http://schemas.openxmlformats.org/officeDocument/2006/relationships/image" Target="../media/image166.wmf"/><Relationship Id="rId9" Type="http://schemas.openxmlformats.org/officeDocument/2006/relationships/image" Target="../media/image17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6" Type="http://schemas.openxmlformats.org/officeDocument/2006/relationships/image" Target="../media/image179.wmf"/><Relationship Id="rId5" Type="http://schemas.openxmlformats.org/officeDocument/2006/relationships/image" Target="../media/image178.wmf"/><Relationship Id="rId4" Type="http://schemas.openxmlformats.org/officeDocument/2006/relationships/image" Target="../media/image17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 Id="rId5" Type="http://schemas.openxmlformats.org/officeDocument/2006/relationships/image" Target="../media/image184.wmf"/><Relationship Id="rId4" Type="http://schemas.openxmlformats.org/officeDocument/2006/relationships/image" Target="../media/image18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 Id="rId4" Type="http://schemas.openxmlformats.org/officeDocument/2006/relationships/image" Target="../media/image14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 Id="rId5" Type="http://schemas.openxmlformats.org/officeDocument/2006/relationships/image" Target="../media/image192.wmf"/><Relationship Id="rId4" Type="http://schemas.openxmlformats.org/officeDocument/2006/relationships/image" Target="../media/image191.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200.wmf"/><Relationship Id="rId3" Type="http://schemas.openxmlformats.org/officeDocument/2006/relationships/image" Target="../media/image195.wmf"/><Relationship Id="rId7" Type="http://schemas.openxmlformats.org/officeDocument/2006/relationships/image" Target="../media/image199.wmf"/><Relationship Id="rId2" Type="http://schemas.openxmlformats.org/officeDocument/2006/relationships/image" Target="../media/image194.wmf"/><Relationship Id="rId1" Type="http://schemas.openxmlformats.org/officeDocument/2006/relationships/image" Target="../media/image193.wmf"/><Relationship Id="rId6" Type="http://schemas.openxmlformats.org/officeDocument/2006/relationships/image" Target="../media/image198.wmf"/><Relationship Id="rId5" Type="http://schemas.openxmlformats.org/officeDocument/2006/relationships/image" Target="../media/image197.wmf"/><Relationship Id="rId4" Type="http://schemas.openxmlformats.org/officeDocument/2006/relationships/image" Target="../media/image19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5.wmf"/><Relationship Id="rId1" Type="http://schemas.openxmlformats.org/officeDocument/2006/relationships/image" Target="../media/image28.wmf"/><Relationship Id="rId5" Type="http://schemas.openxmlformats.org/officeDocument/2006/relationships/image" Target="../media/image30.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b="0">
                <a:latin typeface="Times New Roman" pitchFamily="18" charset="0"/>
                <a:cs typeface="Simplified Arabic" pitchFamily="2" charset="-78"/>
              </a:defRPr>
            </a:lvl1pPr>
          </a:lstStyle>
          <a:p>
            <a:pPr>
              <a:defRPr/>
            </a:pPr>
            <a:endParaRPr lang="en-US" dirty="0"/>
          </a:p>
        </p:txBody>
      </p:sp>
      <p:sp>
        <p:nvSpPr>
          <p:cNvPr id="7171"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defRPr sz="1200" b="0">
                <a:latin typeface="Times New Roman" pitchFamily="18" charset="0"/>
                <a:cs typeface="Simplified Arabic" pitchFamily="2" charset="-78"/>
              </a:defRPr>
            </a:lvl1pPr>
          </a:lstStyle>
          <a:p>
            <a:pPr>
              <a:defRPr/>
            </a:pPr>
            <a:endParaRPr lang="en-US" dirty="0"/>
          </a:p>
        </p:txBody>
      </p:sp>
      <p:sp>
        <p:nvSpPr>
          <p:cNvPr id="7172"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b="0">
                <a:latin typeface="Times New Roman" pitchFamily="18" charset="0"/>
                <a:cs typeface="Simplified Arabic" pitchFamily="2" charset="-78"/>
              </a:defRPr>
            </a:lvl1pPr>
          </a:lstStyle>
          <a:p>
            <a:pPr>
              <a:defRPr/>
            </a:pPr>
            <a:endParaRPr lang="en-US" dirty="0"/>
          </a:p>
        </p:txBody>
      </p:sp>
      <p:sp>
        <p:nvSpPr>
          <p:cNvPr id="7173"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a:defRPr sz="1200" b="0">
                <a:latin typeface="Times New Roman" pitchFamily="18" charset="0"/>
                <a:cs typeface="Simplified Arabic" pitchFamily="2" charset="-78"/>
              </a:defRPr>
            </a:lvl1pPr>
          </a:lstStyle>
          <a:p>
            <a:pPr>
              <a:defRPr/>
            </a:pPr>
            <a:fld id="{411CB2D8-EDCB-47ED-B27B-17B0905B1D50}" type="slidenum">
              <a:rPr lang="en-US"/>
              <a:pPr>
                <a:defRPr/>
              </a:pPr>
              <a:t>‹#›</a:t>
            </a:fld>
            <a:endParaRPr lang="en-US" dirty="0"/>
          </a:p>
        </p:txBody>
      </p:sp>
    </p:spTree>
    <p:extLst>
      <p:ext uri="{BB962C8B-B14F-4D97-AF65-F5344CB8AC3E}">
        <p14:creationId xmlns:p14="http://schemas.microsoft.com/office/powerpoint/2010/main" val="654032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b="0">
                <a:latin typeface="Times New Roman" pitchFamily="18" charset="0"/>
                <a:cs typeface="Simplified Arabic" pitchFamily="2" charset="-78"/>
              </a:defRPr>
            </a:lvl1pPr>
          </a:lstStyle>
          <a:p>
            <a:pPr>
              <a:defRPr/>
            </a:pPr>
            <a:endParaRPr lang="en-US" dirty="0"/>
          </a:p>
        </p:txBody>
      </p:sp>
      <p:sp>
        <p:nvSpPr>
          <p:cNvPr id="614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defRPr sz="1200" b="0">
                <a:latin typeface="Times New Roman" pitchFamily="18" charset="0"/>
                <a:cs typeface="Simplified Arabic" pitchFamily="2" charset="-78"/>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615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b="0">
                <a:latin typeface="Times New Roman" pitchFamily="18" charset="0"/>
                <a:cs typeface="Simplified Arabic" pitchFamily="2" charset="-78"/>
              </a:defRPr>
            </a:lvl1pPr>
          </a:lstStyle>
          <a:p>
            <a:pPr>
              <a:defRPr/>
            </a:pPr>
            <a:endParaRPr lang="en-US" dirty="0"/>
          </a:p>
        </p:txBody>
      </p:sp>
      <p:sp>
        <p:nvSpPr>
          <p:cNvPr id="615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a:defRPr sz="1200" b="0">
                <a:latin typeface="Times New Roman" pitchFamily="18" charset="0"/>
                <a:cs typeface="Simplified Arabic" pitchFamily="2" charset="-78"/>
              </a:defRPr>
            </a:lvl1pPr>
          </a:lstStyle>
          <a:p>
            <a:pPr>
              <a:defRPr/>
            </a:pPr>
            <a:fld id="{4C29B998-2A39-4177-9A68-4BCEA6B2D591}" type="slidenum">
              <a:rPr lang="en-US"/>
              <a:pPr>
                <a:defRPr/>
              </a:pPr>
              <a:t>‹#›</a:t>
            </a:fld>
            <a:endParaRPr lang="en-US" dirty="0"/>
          </a:p>
        </p:txBody>
      </p:sp>
    </p:spTree>
    <p:extLst>
      <p:ext uri="{BB962C8B-B14F-4D97-AF65-F5344CB8AC3E}">
        <p14:creationId xmlns:p14="http://schemas.microsoft.com/office/powerpoint/2010/main" val="418986362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Simplified Arabic" pitchFamily="2" charset="-78"/>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Simplified Arabic" pitchFamily="2" charset="-78"/>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Simplified Arabic" pitchFamily="2" charset="-78"/>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Simplified Arabic" pitchFamily="2" charset="-78"/>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Simplified Arabic" pitchFamily="2" charset="-78"/>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ar-LB">
              <a:latin typeface="Simplified Arabic" pitchFamily="2" charset="-78"/>
              <a:cs typeface="Simplified Arabic" pitchFamily="2" charset="-78"/>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ar-LB">
              <a:latin typeface="Simplified Arabic" pitchFamily="2" charset="-78"/>
              <a:cs typeface="Simplified Arabic" pitchFamily="2" charset="-78"/>
            </a:endParaRPr>
          </a:p>
        </p:txBody>
      </p:sp>
      <p:sp>
        <p:nvSpPr>
          <p:cNvPr id="88066" name="Rectangle 2"/>
          <p:cNvSpPr>
            <a:spLocks noGrp="1" noChangeArrowheads="1"/>
          </p:cNvSpPr>
          <p:nvPr>
            <p:ph type="ctrTitle"/>
          </p:nvPr>
        </p:nvSpPr>
        <p:spPr>
          <a:xfrm>
            <a:off x="914400" y="1524000"/>
            <a:ext cx="7623175" cy="1752600"/>
          </a:xfrm>
        </p:spPr>
        <p:txBody>
          <a:bodyPr/>
          <a:lstStyle>
            <a:lvl1pPr>
              <a:defRPr sz="5000"/>
            </a:lvl1pPr>
          </a:lstStyle>
          <a:p>
            <a:r>
              <a:rPr lang="ar-LB" altLang="en-US"/>
              <a:t>انقر لتحرير نمط العنوان الرئيسي</a:t>
            </a:r>
            <a:endParaRPr lang="en-US" altLang="en-US"/>
          </a:p>
        </p:txBody>
      </p:sp>
      <p:sp>
        <p:nvSpPr>
          <p:cNvPr id="880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ar-LB" altLang="en-US"/>
              <a:t>انقر لتحرير نمط العنوان الثانوي الرئيسي</a:t>
            </a:r>
            <a:endParaRPr lang="en-US"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p:txBody>
          <a:bodyPr/>
          <a:lstStyle>
            <a:lvl1pPr>
              <a:defRPr/>
            </a:lvl1pPr>
          </a:lstStyle>
          <a:p>
            <a:pPr>
              <a:defRPr/>
            </a:pPr>
            <a:fld id="{AA4B5302-78C0-4FDB-8282-849406FA7242}"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E0604D-A120-4CE4-905C-00240F72E944}"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ar-L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08D766-2189-41F1-8566-18DBE1718552}"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LB"/>
          </a:p>
        </p:txBody>
      </p:sp>
      <p:sp>
        <p:nvSpPr>
          <p:cNvPr id="3" name="Table Placeholder 2"/>
          <p:cNvSpPr>
            <a:spLocks noGrp="1"/>
          </p:cNvSpPr>
          <p:nvPr>
            <p:ph type="tbl" idx="1"/>
          </p:nvPr>
        </p:nvSpPr>
        <p:spPr>
          <a:xfrm>
            <a:off x="457200" y="1600200"/>
            <a:ext cx="8229600" cy="4530725"/>
          </a:xfrm>
        </p:spPr>
        <p:txBody>
          <a:bodyPr/>
          <a:lstStyle/>
          <a:p>
            <a:pPr lvl="0"/>
            <a:endParaRPr lang="ar-L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4A19DF-5C24-4D33-8348-35161C635701}" type="slidenum">
              <a:rPr lang="en-US" altLang="en-US"/>
              <a:pPr>
                <a:defRPr/>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L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887DE7-D9E6-4719-8B17-ADD03E390DF9}"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63EA65-121E-46DC-BA50-D67AC542E693}"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ar-L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97B318-4F89-4842-A1D3-8637DC56AF83}"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D91603-4560-43BC-8A59-80B1D05ED184}"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L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6D357CB-15FC-41AE-B518-4932FE7E36BF}"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D4191E2-5E7A-46D9-B6CD-780C57540C4A}"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EB83619-1BCC-4B26-BB83-E5C6809BEA0F}"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L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0DBFD9-A57A-4519-A391-DB06377B2301}"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L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L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567576-5F90-4909-9F42-E44BA454AF25}"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LB" altLang="en-US" smtClean="0"/>
              <a:t>انقر لتحرير نمط العنوان الرئيسي</a:t>
            </a:r>
            <a:endParaRPr lang="en-US" altLang="en-US" smtClean="0"/>
          </a:p>
        </p:txBody>
      </p:sp>
      <p:sp>
        <p:nvSpPr>
          <p:cNvPr id="3789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LB" altLang="en-US" smtClean="0"/>
              <a:t>انقر لتحرير أنماط النص الرئيسي</a:t>
            </a:r>
            <a:endParaRPr lang="en-US" altLang="en-US" smtClean="0"/>
          </a:p>
          <a:p>
            <a:pPr lvl="1"/>
            <a:r>
              <a:rPr lang="ar-LB" altLang="en-US" smtClean="0"/>
              <a:t>المستوى الثاني</a:t>
            </a:r>
            <a:endParaRPr lang="en-US" altLang="en-US" smtClean="0"/>
          </a:p>
          <a:p>
            <a:pPr lvl="2"/>
            <a:r>
              <a:rPr lang="ar-LB" altLang="en-US" smtClean="0"/>
              <a:t>المستوى الثالث</a:t>
            </a:r>
            <a:endParaRPr lang="en-US" altLang="en-US" smtClean="0"/>
          </a:p>
          <a:p>
            <a:pPr lvl="3"/>
            <a:r>
              <a:rPr lang="ar-LB" altLang="en-US" smtClean="0"/>
              <a:t>المستوى الرابع</a:t>
            </a:r>
            <a:endParaRPr lang="en-US" altLang="en-US" smtClean="0"/>
          </a:p>
          <a:p>
            <a:pPr lvl="4"/>
            <a:r>
              <a:rPr lang="ar-LB" altLang="en-US" smtClean="0"/>
              <a:t>المستوى الخامس</a:t>
            </a:r>
            <a:endParaRPr lang="en-US" altLang="en-US" smtClean="0"/>
          </a:p>
        </p:txBody>
      </p:sp>
      <p:sp>
        <p:nvSpPr>
          <p:cNvPr id="8704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mj-lt"/>
                <a:cs typeface="Simplified Arabic" pitchFamily="2" charset="-78"/>
              </a:defRPr>
            </a:lvl1pPr>
          </a:lstStyle>
          <a:p>
            <a:pPr>
              <a:defRPr/>
            </a:pPr>
            <a:endParaRPr lang="en-US" altLang="en-US" dirty="0"/>
          </a:p>
        </p:txBody>
      </p:sp>
      <p:sp>
        <p:nvSpPr>
          <p:cNvPr id="870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mj-lt"/>
                <a:cs typeface="Simplified Arabic" pitchFamily="2" charset="-78"/>
              </a:defRPr>
            </a:lvl1pPr>
          </a:lstStyle>
          <a:p>
            <a:pPr>
              <a:defRPr/>
            </a:pPr>
            <a:endParaRPr lang="en-US" altLang="en-US" dirty="0"/>
          </a:p>
        </p:txBody>
      </p:sp>
      <p:sp>
        <p:nvSpPr>
          <p:cNvPr id="8704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mj-lt"/>
                <a:cs typeface="Simplified Arabic" pitchFamily="2" charset="-78"/>
              </a:defRPr>
            </a:lvl1pPr>
          </a:lstStyle>
          <a:p>
            <a:pPr>
              <a:defRPr/>
            </a:pPr>
            <a:fld id="{135E525F-B2E2-4A5F-95EF-7441F9227975}" type="slidenum">
              <a:rPr lang="en-US" altLang="en-US"/>
              <a:pPr>
                <a:defRPr/>
              </a:pPr>
              <a:t>‹#›</a:t>
            </a:fld>
            <a:endParaRPr lang="en-US" altLang="en-US" dirty="0"/>
          </a:p>
        </p:txBody>
      </p:sp>
      <p:sp>
        <p:nvSpPr>
          <p:cNvPr id="8704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ar-LB">
              <a:latin typeface="Simplified Arabic" pitchFamily="2" charset="-78"/>
              <a:cs typeface="Simplified Arabic" pitchFamily="2" charset="-78"/>
            </a:endParaRPr>
          </a:p>
        </p:txBody>
      </p:sp>
      <p:sp>
        <p:nvSpPr>
          <p:cNvPr id="8704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ar-LB">
              <a:latin typeface="Simplified Arabic" pitchFamily="2" charset="-78"/>
              <a:cs typeface="Simplified Arabic" pitchFamily="2" charset="-78"/>
            </a:endParaRPr>
          </a:p>
        </p:txBody>
      </p:sp>
    </p:spTree>
  </p:cSld>
  <p:clrMap bg1="lt1" tx1="dk1" bg2="lt2" tx2="dk2" accent1="accent1" accent2="accent2" accent3="accent3" accent4="accent4" accent5="accent5" accent6="accent6" hlink="hlink" folHlink="folHlink"/>
  <p:sldLayoutIdLst>
    <p:sldLayoutId id="2147483816"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Simplified Arabic" pitchFamily="2" charset="-78"/>
        </a:defRPr>
      </a:lvl2pPr>
      <a:lvl3pPr algn="l" rtl="0" eaLnBrk="0" fontAlgn="base" hangingPunct="0">
        <a:spcBef>
          <a:spcPct val="0"/>
        </a:spcBef>
        <a:spcAft>
          <a:spcPct val="0"/>
        </a:spcAft>
        <a:defRPr sz="4200">
          <a:solidFill>
            <a:schemeClr val="tx2"/>
          </a:solidFill>
          <a:latin typeface="Garamond" pitchFamily="18" charset="0"/>
          <a:cs typeface="Simplified Arabic" pitchFamily="2" charset="-78"/>
        </a:defRPr>
      </a:lvl3pPr>
      <a:lvl4pPr algn="l" rtl="0" eaLnBrk="0" fontAlgn="base" hangingPunct="0">
        <a:spcBef>
          <a:spcPct val="0"/>
        </a:spcBef>
        <a:spcAft>
          <a:spcPct val="0"/>
        </a:spcAft>
        <a:defRPr sz="4200">
          <a:solidFill>
            <a:schemeClr val="tx2"/>
          </a:solidFill>
          <a:latin typeface="Garamond" pitchFamily="18" charset="0"/>
          <a:cs typeface="Simplified Arabic" pitchFamily="2" charset="-78"/>
        </a:defRPr>
      </a:lvl4pPr>
      <a:lvl5pPr algn="l" rtl="0" eaLnBrk="0" fontAlgn="base" hangingPunct="0">
        <a:spcBef>
          <a:spcPct val="0"/>
        </a:spcBef>
        <a:spcAft>
          <a:spcPct val="0"/>
        </a:spcAft>
        <a:defRPr sz="4200">
          <a:solidFill>
            <a:schemeClr val="tx2"/>
          </a:solidFill>
          <a:latin typeface="Garamond" pitchFamily="18" charset="0"/>
          <a:cs typeface="Simplified Arabic" pitchFamily="2" charset="-78"/>
        </a:defRPr>
      </a:lvl5pPr>
      <a:lvl6pPr marL="457200" algn="l" rtl="0" fontAlgn="base">
        <a:spcBef>
          <a:spcPct val="0"/>
        </a:spcBef>
        <a:spcAft>
          <a:spcPct val="0"/>
        </a:spcAft>
        <a:defRPr sz="4200">
          <a:solidFill>
            <a:schemeClr val="tx2"/>
          </a:solidFill>
          <a:latin typeface="Garamond" pitchFamily="18" charset="0"/>
          <a:cs typeface="Simplified Arabic" pitchFamily="2" charset="-78"/>
        </a:defRPr>
      </a:lvl6pPr>
      <a:lvl7pPr marL="914400" algn="l" rtl="0" fontAlgn="base">
        <a:spcBef>
          <a:spcPct val="0"/>
        </a:spcBef>
        <a:spcAft>
          <a:spcPct val="0"/>
        </a:spcAft>
        <a:defRPr sz="4200">
          <a:solidFill>
            <a:schemeClr val="tx2"/>
          </a:solidFill>
          <a:latin typeface="Garamond" pitchFamily="18" charset="0"/>
          <a:cs typeface="Simplified Arabic" pitchFamily="2" charset="-78"/>
        </a:defRPr>
      </a:lvl7pPr>
      <a:lvl8pPr marL="1371600" algn="l" rtl="0" fontAlgn="base">
        <a:spcBef>
          <a:spcPct val="0"/>
        </a:spcBef>
        <a:spcAft>
          <a:spcPct val="0"/>
        </a:spcAft>
        <a:defRPr sz="4200">
          <a:solidFill>
            <a:schemeClr val="tx2"/>
          </a:solidFill>
          <a:latin typeface="Garamond" pitchFamily="18" charset="0"/>
          <a:cs typeface="Simplified Arabic" pitchFamily="2" charset="-78"/>
        </a:defRPr>
      </a:lvl8pPr>
      <a:lvl9pPr marL="1828800" algn="l" rtl="0" fontAlgn="base">
        <a:spcBef>
          <a:spcPct val="0"/>
        </a:spcBef>
        <a:spcAft>
          <a:spcPct val="0"/>
        </a:spcAft>
        <a:defRPr sz="4200">
          <a:solidFill>
            <a:schemeClr val="tx2"/>
          </a:solidFill>
          <a:latin typeface="Garamond" pitchFamily="18" charset="0"/>
          <a:cs typeface="Simplified Arabic" pitchFamily="2" charset="-78"/>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ar-LB"/>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6.bin"/><Relationship Id="rId14"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7.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3.bin"/><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image" Target="../media/image25.wmf"/><Relationship Id="rId9" Type="http://schemas.openxmlformats.org/officeDocument/2006/relationships/image" Target="../media/image2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1.png"/><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24.wmf"/><Relationship Id="rId4" Type="http://schemas.openxmlformats.org/officeDocument/2006/relationships/image" Target="../media/image28.wmf"/><Relationship Id="rId9"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36.wmf"/><Relationship Id="rId2" Type="http://schemas.openxmlformats.org/officeDocument/2006/relationships/slideLayout" Target="../slideLayouts/slideLayout2.xml"/><Relationship Id="rId16" Type="http://schemas.openxmlformats.org/officeDocument/2006/relationships/image" Target="../media/image38.wmf"/><Relationship Id="rId1" Type="http://schemas.openxmlformats.org/officeDocument/2006/relationships/vmlDrawing" Target="../drawings/vmlDrawing10.vml"/><Relationship Id="rId6" Type="http://schemas.openxmlformats.org/officeDocument/2006/relationships/image" Target="../media/image33.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5.bin"/><Relationship Id="rId14" Type="http://schemas.openxmlformats.org/officeDocument/2006/relationships/image" Target="../media/image37.wmf"/></Relationships>
</file>

<file path=ppt/slides/_rels/slide2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0.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4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45.wmf"/><Relationship Id="rId5" Type="http://schemas.openxmlformats.org/officeDocument/2006/relationships/oleObject" Target="../embeddings/oleObject45.bin"/><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9.wmf"/><Relationship Id="rId5" Type="http://schemas.openxmlformats.org/officeDocument/2006/relationships/oleObject" Target="../embeddings/oleObject47.bin"/><Relationship Id="rId4" Type="http://schemas.openxmlformats.org/officeDocument/2006/relationships/image" Target="../media/image51.wmf"/></Relationships>
</file>

<file path=ppt/slides/_rels/slide2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6.wmf"/><Relationship Id="rId3" Type="http://schemas.openxmlformats.org/officeDocument/2006/relationships/image" Target="../media/image47.wmf"/><Relationship Id="rId7" Type="http://schemas.openxmlformats.org/officeDocument/2006/relationships/image" Target="../media/image53.wmf"/><Relationship Id="rId12"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9.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57.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4.wmf"/><Relationship Id="rId1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9.wmf"/><Relationship Id="rId5" Type="http://schemas.openxmlformats.org/officeDocument/2006/relationships/oleObject" Target="../embeddings/oleObject55.bin"/><Relationship Id="rId4" Type="http://schemas.openxmlformats.org/officeDocument/2006/relationships/image" Target="../media/image58.wmf"/></Relationships>
</file>

<file path=ppt/slides/_rels/slide29.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62.bin"/><Relationship Id="rId18" Type="http://schemas.openxmlformats.org/officeDocument/2006/relationships/image" Target="../media/image68.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65.wmf"/><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67.wmf"/><Relationship Id="rId1" Type="http://schemas.openxmlformats.org/officeDocument/2006/relationships/vmlDrawing" Target="../drawings/vmlDrawing16.vml"/><Relationship Id="rId6" Type="http://schemas.openxmlformats.org/officeDocument/2006/relationships/image" Target="../media/image62.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0.bin"/><Relationship Id="rId14" Type="http://schemas.openxmlformats.org/officeDocument/2006/relationships/image" Target="../media/image6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0.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68.bin"/><Relationship Id="rId14" Type="http://schemas.openxmlformats.org/officeDocument/2006/relationships/image" Target="../media/image74.wmf"/></Relationships>
</file>

<file path=ppt/slides/_rels/slide31.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78.wmf"/><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75.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77.wmf"/><Relationship Id="rId4" Type="http://schemas.openxmlformats.org/officeDocument/2006/relationships/image" Target="../media/image69.wmf"/><Relationship Id="rId9" Type="http://schemas.openxmlformats.org/officeDocument/2006/relationships/oleObject" Target="../embeddings/oleObject74.bin"/><Relationship Id="rId14" Type="http://schemas.openxmlformats.org/officeDocument/2006/relationships/image" Target="../media/image79.wmf"/></Relationships>
</file>

<file path=ppt/slides/_rels/slide3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88.wmf"/><Relationship Id="rId3" Type="http://schemas.openxmlformats.org/officeDocument/2006/relationships/oleObject" Target="../embeddings/oleObject77.bin"/><Relationship Id="rId7" Type="http://schemas.openxmlformats.org/officeDocument/2006/relationships/image" Target="../media/image85.wmf"/><Relationship Id="rId12"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79.bin"/><Relationship Id="rId11" Type="http://schemas.openxmlformats.org/officeDocument/2006/relationships/image" Target="../media/image87.wmf"/><Relationship Id="rId5" Type="http://schemas.openxmlformats.org/officeDocument/2006/relationships/oleObject" Target="../embeddings/oleObject78.bin"/><Relationship Id="rId10" Type="http://schemas.openxmlformats.org/officeDocument/2006/relationships/oleObject" Target="../embeddings/oleObject81.bin"/><Relationship Id="rId4" Type="http://schemas.openxmlformats.org/officeDocument/2006/relationships/image" Target="../media/image84.wmf"/><Relationship Id="rId9" Type="http://schemas.openxmlformats.org/officeDocument/2006/relationships/image" Target="../media/image86.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94.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86.bin"/></Relationships>
</file>

<file path=ppt/slides/_rels/slide44.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9.w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91.bin"/><Relationship Id="rId14" Type="http://schemas.openxmlformats.org/officeDocument/2006/relationships/image" Target="../media/image103.wmf"/></Relationships>
</file>

<file path=ppt/slides/_rels/slide45.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05.wmf"/><Relationship Id="rId11" Type="http://schemas.openxmlformats.org/officeDocument/2006/relationships/oleObject" Target="../embeddings/oleObject98.bin"/><Relationship Id="rId5" Type="http://schemas.openxmlformats.org/officeDocument/2006/relationships/oleObject" Target="../embeddings/oleObject95.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97.bin"/></Relationships>
</file>

<file path=ppt/slides/_rels/slide46.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104.bin"/><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13.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10.wmf"/><Relationship Id="rId11" Type="http://schemas.openxmlformats.org/officeDocument/2006/relationships/oleObject" Target="../embeddings/oleObject103.bin"/><Relationship Id="rId5" Type="http://schemas.openxmlformats.org/officeDocument/2006/relationships/oleObject" Target="../embeddings/oleObject100.bin"/><Relationship Id="rId10" Type="http://schemas.openxmlformats.org/officeDocument/2006/relationships/image" Target="../media/image112.wmf"/><Relationship Id="rId4" Type="http://schemas.openxmlformats.org/officeDocument/2006/relationships/image" Target="../media/image109.wmf"/><Relationship Id="rId9" Type="http://schemas.openxmlformats.org/officeDocument/2006/relationships/oleObject" Target="../embeddings/oleObject102.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15.wmf"/><Relationship Id="rId5" Type="http://schemas.openxmlformats.org/officeDocument/2006/relationships/oleObject" Target="../embeddings/oleObject106.bin"/><Relationship Id="rId4" Type="http://schemas.openxmlformats.org/officeDocument/2006/relationships/image" Target="../media/image114.wmf"/></Relationships>
</file>

<file path=ppt/slides/_rels/slide48.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112.bin"/><Relationship Id="rId3" Type="http://schemas.openxmlformats.org/officeDocument/2006/relationships/oleObject" Target="../embeddings/oleObject107.bin"/><Relationship Id="rId7" Type="http://schemas.openxmlformats.org/officeDocument/2006/relationships/oleObject" Target="../embeddings/oleObject109.bin"/><Relationship Id="rId12" Type="http://schemas.openxmlformats.org/officeDocument/2006/relationships/image" Target="../media/image12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17.wmf"/><Relationship Id="rId11" Type="http://schemas.openxmlformats.org/officeDocument/2006/relationships/oleObject" Target="../embeddings/oleObject111.bin"/><Relationship Id="rId5" Type="http://schemas.openxmlformats.org/officeDocument/2006/relationships/oleObject" Target="../embeddings/oleObject108.bin"/><Relationship Id="rId10" Type="http://schemas.openxmlformats.org/officeDocument/2006/relationships/image" Target="../media/image119.wmf"/><Relationship Id="rId4" Type="http://schemas.openxmlformats.org/officeDocument/2006/relationships/image" Target="../media/image116.wmf"/><Relationship Id="rId9" Type="http://schemas.openxmlformats.org/officeDocument/2006/relationships/oleObject" Target="../embeddings/oleObject110.bin"/><Relationship Id="rId14" Type="http://schemas.openxmlformats.org/officeDocument/2006/relationships/image" Target="../media/image121.wmf"/></Relationships>
</file>

<file path=ppt/slides/_rels/slide49.x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oleObject" Target="../embeddings/oleObject118.bin"/><Relationship Id="rId3" Type="http://schemas.openxmlformats.org/officeDocument/2006/relationships/oleObject" Target="../embeddings/oleObject113.bin"/><Relationship Id="rId7" Type="http://schemas.openxmlformats.org/officeDocument/2006/relationships/oleObject" Target="../embeddings/oleObject115.bin"/><Relationship Id="rId12" Type="http://schemas.openxmlformats.org/officeDocument/2006/relationships/image" Target="../media/image126.wmf"/><Relationship Id="rId2" Type="http://schemas.openxmlformats.org/officeDocument/2006/relationships/slideLayout" Target="../slideLayouts/slideLayout2.xml"/><Relationship Id="rId16" Type="http://schemas.openxmlformats.org/officeDocument/2006/relationships/image" Target="../media/image128.wmf"/><Relationship Id="rId1" Type="http://schemas.openxmlformats.org/officeDocument/2006/relationships/vmlDrawing" Target="../drawings/vmlDrawing26.vml"/><Relationship Id="rId6" Type="http://schemas.openxmlformats.org/officeDocument/2006/relationships/image" Target="../media/image123.wmf"/><Relationship Id="rId11" Type="http://schemas.openxmlformats.org/officeDocument/2006/relationships/oleObject" Target="../embeddings/oleObject117.bin"/><Relationship Id="rId5" Type="http://schemas.openxmlformats.org/officeDocument/2006/relationships/oleObject" Target="../embeddings/oleObject114.bin"/><Relationship Id="rId15" Type="http://schemas.openxmlformats.org/officeDocument/2006/relationships/oleObject" Target="../embeddings/oleObject119.bin"/><Relationship Id="rId10" Type="http://schemas.openxmlformats.org/officeDocument/2006/relationships/image" Target="../media/image125.wmf"/><Relationship Id="rId4" Type="http://schemas.openxmlformats.org/officeDocument/2006/relationships/image" Target="../media/image122.wmf"/><Relationship Id="rId9" Type="http://schemas.openxmlformats.org/officeDocument/2006/relationships/oleObject" Target="../embeddings/oleObject116.bin"/><Relationship Id="rId14" Type="http://schemas.openxmlformats.org/officeDocument/2006/relationships/image" Target="../media/image12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30.wmf"/><Relationship Id="rId5" Type="http://schemas.openxmlformats.org/officeDocument/2006/relationships/oleObject" Target="../embeddings/oleObject121.bin"/><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123.bin"/></Relationships>
</file>

<file path=ppt/slides/_rels/slide51.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image" Target="../media/image135.wmf"/><Relationship Id="rId7" Type="http://schemas.openxmlformats.org/officeDocument/2006/relationships/image" Target="../media/image139.wmf"/><Relationship Id="rId2" Type="http://schemas.openxmlformats.org/officeDocument/2006/relationships/image" Target="../media/image134.wmf"/><Relationship Id="rId1" Type="http://schemas.openxmlformats.org/officeDocument/2006/relationships/slideLayout" Target="../slideLayouts/slideLayout2.xml"/><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image" Target="../media/image143.wmf"/><Relationship Id="rId3" Type="http://schemas.openxmlformats.org/officeDocument/2006/relationships/image" Target="../media/image145.wmf"/><Relationship Id="rId7" Type="http://schemas.openxmlformats.org/officeDocument/2006/relationships/image" Target="../media/image149.wmf"/><Relationship Id="rId12"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48.wmf"/><Relationship Id="rId11" Type="http://schemas.openxmlformats.org/officeDocument/2006/relationships/image" Target="../media/image142.wmf"/><Relationship Id="rId5" Type="http://schemas.openxmlformats.org/officeDocument/2006/relationships/image" Target="../media/image147.wmf"/><Relationship Id="rId15" Type="http://schemas.openxmlformats.org/officeDocument/2006/relationships/image" Target="../media/image144.wmf"/><Relationship Id="rId10" Type="http://schemas.openxmlformats.org/officeDocument/2006/relationships/oleObject" Target="../embeddings/oleObject125.bin"/><Relationship Id="rId4" Type="http://schemas.openxmlformats.org/officeDocument/2006/relationships/image" Target="../media/image146.wmf"/><Relationship Id="rId9" Type="http://schemas.openxmlformats.org/officeDocument/2006/relationships/image" Target="../media/image141.wmf"/><Relationship Id="rId14" Type="http://schemas.openxmlformats.org/officeDocument/2006/relationships/oleObject" Target="../embeddings/oleObject127.bin"/></Relationships>
</file>

<file path=ppt/slides/_rels/slide54.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oleObject" Target="../embeddings/oleObject128.bin"/><Relationship Id="rId7" Type="http://schemas.openxmlformats.org/officeDocument/2006/relationships/image" Target="../media/image152.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51.wmf"/><Relationship Id="rId11" Type="http://schemas.openxmlformats.org/officeDocument/2006/relationships/image" Target="../media/image156.wmf"/><Relationship Id="rId5" Type="http://schemas.openxmlformats.org/officeDocument/2006/relationships/oleObject" Target="../embeddings/oleObject129.bin"/><Relationship Id="rId10" Type="http://schemas.openxmlformats.org/officeDocument/2006/relationships/image" Target="../media/image155.wmf"/><Relationship Id="rId4" Type="http://schemas.openxmlformats.org/officeDocument/2006/relationships/image" Target="../media/image150.wmf"/><Relationship Id="rId9" Type="http://schemas.openxmlformats.org/officeDocument/2006/relationships/image" Target="../media/image154.wmf"/></Relationships>
</file>

<file path=ppt/slides/_rels/slide55.x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oleObject" Target="../embeddings/oleObject130.bin"/><Relationship Id="rId7" Type="http://schemas.openxmlformats.org/officeDocument/2006/relationships/image" Target="../media/image160.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s>
</file>

<file path=ppt/slides/_rels/slide56.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image" Target="../media/image167.wmf"/><Relationship Id="rId18" Type="http://schemas.openxmlformats.org/officeDocument/2006/relationships/oleObject" Target="../embeddings/oleObject138.bin"/><Relationship Id="rId3" Type="http://schemas.openxmlformats.org/officeDocument/2006/relationships/oleObject" Target="../embeddings/oleObject131.bin"/><Relationship Id="rId21" Type="http://schemas.openxmlformats.org/officeDocument/2006/relationships/image" Target="../media/image171.wmf"/><Relationship Id="rId7" Type="http://schemas.openxmlformats.org/officeDocument/2006/relationships/image" Target="../media/image135.wmf"/><Relationship Id="rId12" Type="http://schemas.openxmlformats.org/officeDocument/2006/relationships/oleObject" Target="../embeddings/oleObject135.bin"/><Relationship Id="rId17" Type="http://schemas.openxmlformats.org/officeDocument/2006/relationships/image" Target="../media/image169.wmf"/><Relationship Id="rId25" Type="http://schemas.openxmlformats.org/officeDocument/2006/relationships/image" Target="../media/image173.wmf"/><Relationship Id="rId2" Type="http://schemas.openxmlformats.org/officeDocument/2006/relationships/slideLayout" Target="../slideLayouts/slideLayout2.xml"/><Relationship Id="rId16" Type="http://schemas.openxmlformats.org/officeDocument/2006/relationships/oleObject" Target="../embeddings/oleObject137.bin"/><Relationship Id="rId20" Type="http://schemas.openxmlformats.org/officeDocument/2006/relationships/oleObject" Target="../embeddings/oleObject139.bin"/><Relationship Id="rId1" Type="http://schemas.openxmlformats.org/officeDocument/2006/relationships/vmlDrawing" Target="../drawings/vmlDrawing31.vml"/><Relationship Id="rId6" Type="http://schemas.openxmlformats.org/officeDocument/2006/relationships/image" Target="../media/image164.wmf"/><Relationship Id="rId11" Type="http://schemas.openxmlformats.org/officeDocument/2006/relationships/image" Target="../media/image166.wmf"/><Relationship Id="rId24" Type="http://schemas.openxmlformats.org/officeDocument/2006/relationships/oleObject" Target="../embeddings/oleObject141.bin"/><Relationship Id="rId5" Type="http://schemas.openxmlformats.org/officeDocument/2006/relationships/oleObject" Target="../embeddings/oleObject132.bin"/><Relationship Id="rId15" Type="http://schemas.openxmlformats.org/officeDocument/2006/relationships/image" Target="../media/image168.wmf"/><Relationship Id="rId23" Type="http://schemas.openxmlformats.org/officeDocument/2006/relationships/image" Target="../media/image172.wmf"/><Relationship Id="rId10" Type="http://schemas.openxmlformats.org/officeDocument/2006/relationships/oleObject" Target="../embeddings/oleObject134.bin"/><Relationship Id="rId19" Type="http://schemas.openxmlformats.org/officeDocument/2006/relationships/image" Target="../media/image170.wmf"/><Relationship Id="rId4" Type="http://schemas.openxmlformats.org/officeDocument/2006/relationships/image" Target="../media/image163.wmf"/><Relationship Id="rId9" Type="http://schemas.openxmlformats.org/officeDocument/2006/relationships/image" Target="../media/image165.wmf"/><Relationship Id="rId14" Type="http://schemas.openxmlformats.org/officeDocument/2006/relationships/oleObject" Target="../embeddings/oleObject136.bin"/><Relationship Id="rId22" Type="http://schemas.openxmlformats.org/officeDocument/2006/relationships/oleObject" Target="../embeddings/oleObject140.bin"/></Relationships>
</file>

<file path=ppt/slides/_rels/slide58.xml.rels><?xml version="1.0" encoding="UTF-8" standalone="yes"?>
<Relationships xmlns="http://schemas.openxmlformats.org/package/2006/relationships"><Relationship Id="rId8" Type="http://schemas.openxmlformats.org/officeDocument/2006/relationships/image" Target="../media/image176.wmf"/><Relationship Id="rId13" Type="http://schemas.openxmlformats.org/officeDocument/2006/relationships/oleObject" Target="../embeddings/oleObject147.bin"/><Relationship Id="rId3" Type="http://schemas.openxmlformats.org/officeDocument/2006/relationships/oleObject" Target="../embeddings/oleObject142.bin"/><Relationship Id="rId7" Type="http://schemas.openxmlformats.org/officeDocument/2006/relationships/oleObject" Target="../embeddings/oleObject144.bin"/><Relationship Id="rId12" Type="http://schemas.openxmlformats.org/officeDocument/2006/relationships/image" Target="../media/image178.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75.wmf"/><Relationship Id="rId11" Type="http://schemas.openxmlformats.org/officeDocument/2006/relationships/oleObject" Target="../embeddings/oleObject146.bin"/><Relationship Id="rId5" Type="http://schemas.openxmlformats.org/officeDocument/2006/relationships/oleObject" Target="../embeddings/oleObject143.bin"/><Relationship Id="rId10" Type="http://schemas.openxmlformats.org/officeDocument/2006/relationships/image" Target="../media/image177.wmf"/><Relationship Id="rId4" Type="http://schemas.openxmlformats.org/officeDocument/2006/relationships/image" Target="../media/image174.wmf"/><Relationship Id="rId9" Type="http://schemas.openxmlformats.org/officeDocument/2006/relationships/oleObject" Target="../embeddings/oleObject145.bin"/><Relationship Id="rId14" Type="http://schemas.openxmlformats.org/officeDocument/2006/relationships/image" Target="../media/image179.wmf"/></Relationships>
</file>

<file path=ppt/slides/_rels/slide59.xml.rels><?xml version="1.0" encoding="UTF-8" standalone="yes"?>
<Relationships xmlns="http://schemas.openxmlformats.org/package/2006/relationships"><Relationship Id="rId8" Type="http://schemas.openxmlformats.org/officeDocument/2006/relationships/image" Target="../media/image182.wmf"/><Relationship Id="rId3" Type="http://schemas.openxmlformats.org/officeDocument/2006/relationships/oleObject" Target="../embeddings/oleObject148.bin"/><Relationship Id="rId7" Type="http://schemas.openxmlformats.org/officeDocument/2006/relationships/oleObject" Target="../embeddings/oleObject150.bin"/><Relationship Id="rId12" Type="http://schemas.openxmlformats.org/officeDocument/2006/relationships/image" Target="../media/image184.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81.wmf"/><Relationship Id="rId11" Type="http://schemas.openxmlformats.org/officeDocument/2006/relationships/oleObject" Target="../embeddings/oleObject152.bin"/><Relationship Id="rId5" Type="http://schemas.openxmlformats.org/officeDocument/2006/relationships/oleObject" Target="../embeddings/oleObject149.bin"/><Relationship Id="rId10" Type="http://schemas.openxmlformats.org/officeDocument/2006/relationships/image" Target="../media/image183.wmf"/><Relationship Id="rId4" Type="http://schemas.openxmlformats.org/officeDocument/2006/relationships/image" Target="../media/image180.wmf"/><Relationship Id="rId9" Type="http://schemas.openxmlformats.org/officeDocument/2006/relationships/oleObject" Target="../embeddings/oleObject15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oleObject" Target="../embeddings/oleObject153.bin"/><Relationship Id="rId7" Type="http://schemas.openxmlformats.org/officeDocument/2006/relationships/oleObject" Target="../embeddings/oleObject155.bin"/><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image" Target="../media/image186.wmf"/><Relationship Id="rId5" Type="http://schemas.openxmlformats.org/officeDocument/2006/relationships/oleObject" Target="../embeddings/oleObject154.bin"/><Relationship Id="rId10" Type="http://schemas.openxmlformats.org/officeDocument/2006/relationships/image" Target="../media/image141.wmf"/><Relationship Id="rId4" Type="http://schemas.openxmlformats.org/officeDocument/2006/relationships/image" Target="../media/image185.wmf"/><Relationship Id="rId9" Type="http://schemas.openxmlformats.org/officeDocument/2006/relationships/oleObject" Target="../embeddings/oleObject156.bin"/></Relationships>
</file>

<file path=ppt/slides/_rels/slide61.xml.rels><?xml version="1.0" encoding="UTF-8" standalone="yes"?>
<Relationships xmlns="http://schemas.openxmlformats.org/package/2006/relationships"><Relationship Id="rId8" Type="http://schemas.openxmlformats.org/officeDocument/2006/relationships/image" Target="../media/image190.wmf"/><Relationship Id="rId3" Type="http://schemas.openxmlformats.org/officeDocument/2006/relationships/oleObject" Target="../embeddings/oleObject157.bin"/><Relationship Id="rId7" Type="http://schemas.openxmlformats.org/officeDocument/2006/relationships/oleObject" Target="../embeddings/oleObject159.bin"/><Relationship Id="rId12" Type="http://schemas.openxmlformats.org/officeDocument/2006/relationships/image" Target="../media/image192.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89.wmf"/><Relationship Id="rId11" Type="http://schemas.openxmlformats.org/officeDocument/2006/relationships/oleObject" Target="../embeddings/oleObject161.bin"/><Relationship Id="rId5" Type="http://schemas.openxmlformats.org/officeDocument/2006/relationships/oleObject" Target="../embeddings/oleObject158.bin"/><Relationship Id="rId10" Type="http://schemas.openxmlformats.org/officeDocument/2006/relationships/image" Target="../media/image191.wmf"/><Relationship Id="rId4" Type="http://schemas.openxmlformats.org/officeDocument/2006/relationships/image" Target="../media/image188.wmf"/><Relationship Id="rId9" Type="http://schemas.openxmlformats.org/officeDocument/2006/relationships/oleObject" Target="../embeddings/oleObject160.bin"/></Relationships>
</file>

<file path=ppt/slides/_rels/slide62.xml.rels><?xml version="1.0" encoding="UTF-8" standalone="yes"?>
<Relationships xmlns="http://schemas.openxmlformats.org/package/2006/relationships"><Relationship Id="rId8" Type="http://schemas.openxmlformats.org/officeDocument/2006/relationships/image" Target="../media/image195.wmf"/><Relationship Id="rId13" Type="http://schemas.openxmlformats.org/officeDocument/2006/relationships/oleObject" Target="../embeddings/oleObject167.bin"/><Relationship Id="rId18" Type="http://schemas.openxmlformats.org/officeDocument/2006/relationships/image" Target="../media/image200.wmf"/><Relationship Id="rId3" Type="http://schemas.openxmlformats.org/officeDocument/2006/relationships/oleObject" Target="../embeddings/oleObject162.bin"/><Relationship Id="rId7" Type="http://schemas.openxmlformats.org/officeDocument/2006/relationships/oleObject" Target="../embeddings/oleObject164.bin"/><Relationship Id="rId12" Type="http://schemas.openxmlformats.org/officeDocument/2006/relationships/image" Target="../media/image197.wmf"/><Relationship Id="rId17" Type="http://schemas.openxmlformats.org/officeDocument/2006/relationships/oleObject" Target="../embeddings/oleObject169.bin"/><Relationship Id="rId2" Type="http://schemas.openxmlformats.org/officeDocument/2006/relationships/slideLayout" Target="../slideLayouts/slideLayout2.xml"/><Relationship Id="rId16" Type="http://schemas.openxmlformats.org/officeDocument/2006/relationships/image" Target="../media/image199.wmf"/><Relationship Id="rId1" Type="http://schemas.openxmlformats.org/officeDocument/2006/relationships/vmlDrawing" Target="../drawings/vmlDrawing36.vml"/><Relationship Id="rId6" Type="http://schemas.openxmlformats.org/officeDocument/2006/relationships/image" Target="../media/image194.wmf"/><Relationship Id="rId11" Type="http://schemas.openxmlformats.org/officeDocument/2006/relationships/oleObject" Target="../embeddings/oleObject166.bin"/><Relationship Id="rId5" Type="http://schemas.openxmlformats.org/officeDocument/2006/relationships/oleObject" Target="../embeddings/oleObject163.bin"/><Relationship Id="rId15" Type="http://schemas.openxmlformats.org/officeDocument/2006/relationships/oleObject" Target="../embeddings/oleObject168.bin"/><Relationship Id="rId10" Type="http://schemas.openxmlformats.org/officeDocument/2006/relationships/image" Target="../media/image196.wmf"/><Relationship Id="rId4" Type="http://schemas.openxmlformats.org/officeDocument/2006/relationships/image" Target="../media/image193.wmf"/><Relationship Id="rId9" Type="http://schemas.openxmlformats.org/officeDocument/2006/relationships/oleObject" Target="../embeddings/oleObject165.bin"/><Relationship Id="rId14" Type="http://schemas.openxmlformats.org/officeDocument/2006/relationships/image" Target="../media/image19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algn="ctr" eaLnBrk="1" hangingPunct="1"/>
            <a:r>
              <a:rPr lang="ar-SY" b="1" dirty="0" smtClean="0"/>
              <a:t>الطريقة الستاتيكيه الثانية</a:t>
            </a:r>
            <a:br>
              <a:rPr lang="ar-SY" b="1" dirty="0" smtClean="0"/>
            </a:br>
            <a:r>
              <a:rPr lang="ar-SY" b="1" dirty="0" smtClean="0"/>
              <a:t>في ملحق الكود </a:t>
            </a:r>
            <a:r>
              <a:rPr lang="ar-SA" b="1" dirty="0" smtClean="0"/>
              <a:t>العربي السوري</a:t>
            </a:r>
            <a:r>
              <a:rPr lang="en-US" dirty="0"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صورة%20006"/>
          <p:cNvPicPr>
            <a:picLocks noGrp="1" noChangeAspect="1" noChangeArrowheads="1"/>
          </p:cNvPicPr>
          <p:nvPr>
            <p:ph type="body" idx="1"/>
          </p:nvPr>
        </p:nvPicPr>
        <p:blipFill>
          <a:blip r:embed="rId2" cstate="print"/>
          <a:srcRect/>
          <a:stretch>
            <a:fillRect/>
          </a:stretch>
        </p:blipFill>
        <p:spPr>
          <a:xfrm>
            <a:off x="1619250" y="849313"/>
            <a:ext cx="5976938" cy="4667250"/>
          </a:xfrm>
          <a:noFill/>
        </p:spPr>
      </p:pic>
      <p:sp>
        <p:nvSpPr>
          <p:cNvPr id="47107" name="Text Box 5"/>
          <p:cNvSpPr txBox="1">
            <a:spLocks noChangeArrowheads="1"/>
          </p:cNvSpPr>
          <p:nvPr/>
        </p:nvSpPr>
        <p:spPr bwMode="auto">
          <a:xfrm>
            <a:off x="4067175" y="5805488"/>
            <a:ext cx="1512888" cy="396875"/>
          </a:xfrm>
          <a:prstGeom prst="rect">
            <a:avLst/>
          </a:prstGeom>
          <a:noFill/>
          <a:ln w="9525">
            <a:noFill/>
            <a:miter lim="800000"/>
            <a:headEnd/>
            <a:tailEnd/>
          </a:ln>
        </p:spPr>
        <p:txBody>
          <a:bodyPr>
            <a:spAutoFit/>
          </a:bodyPr>
          <a:lstStyle/>
          <a:p>
            <a:pPr algn="r" rtl="1">
              <a:spcBef>
                <a:spcPct val="50000"/>
              </a:spcBef>
            </a:pPr>
            <a:r>
              <a:rPr lang="ar-SY" sz="2000">
                <a:latin typeface="Times New Roman" pitchFamily="18" charset="0"/>
              </a:rPr>
              <a:t>الشكل (</a:t>
            </a:r>
            <a:r>
              <a:rPr lang="en-US" sz="2000" dirty="0">
                <a:latin typeface="Times New Roman" pitchFamily="18" charset="0"/>
              </a:rPr>
              <a:t>1</a:t>
            </a:r>
            <a:r>
              <a:rPr lang="ar-SY" sz="2000">
                <a:latin typeface="Times New Roman" pitchFamily="18" charset="0"/>
              </a:rPr>
              <a:t>)</a:t>
            </a:r>
            <a:endParaRPr lang="en-US" sz="20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3"/>
          <p:cNvSpPr>
            <a:spLocks noGrp="1" noChangeArrowheads="1"/>
          </p:cNvSpPr>
          <p:nvPr>
            <p:ph type="body" idx="1"/>
          </p:nvPr>
        </p:nvSpPr>
        <p:spPr>
          <a:xfrm>
            <a:off x="857250" y="571500"/>
            <a:ext cx="8062913" cy="5832475"/>
          </a:xfrm>
        </p:spPr>
        <p:txBody>
          <a:bodyPr/>
          <a:lstStyle/>
          <a:p>
            <a:pPr marL="60325" indent="168275" algn="just" rtl="1" eaLnBrk="1" hangingPunct="1">
              <a:lnSpc>
                <a:spcPct val="80000"/>
              </a:lnSpc>
              <a:spcBef>
                <a:spcPts val="1000"/>
              </a:spcBef>
              <a:spcAft>
                <a:spcPts val="1000"/>
              </a:spcAft>
              <a:buFont typeface="Wingdings" pitchFamily="2" charset="2"/>
              <a:buNone/>
            </a:pPr>
            <a:r>
              <a:rPr lang="en-US" sz="2500" i="1" dirty="0" smtClean="0"/>
              <a:t>T</a:t>
            </a:r>
            <a:r>
              <a:rPr lang="en-US" sz="2500" dirty="0" smtClean="0"/>
              <a:t> </a:t>
            </a:r>
            <a:r>
              <a:rPr lang="ar-SY" sz="2500" dirty="0" smtClean="0"/>
              <a:t> دور اهتزاز المنشأ الأساسي مقدرا بالثانية </a:t>
            </a:r>
            <a:r>
              <a:rPr lang="ar-SY" sz="2500" dirty="0" err="1" smtClean="0"/>
              <a:t>و</a:t>
            </a:r>
            <a:r>
              <a:rPr lang="ar-SY" sz="2500" dirty="0" smtClean="0"/>
              <a:t> ي</a:t>
            </a:r>
            <a:r>
              <a:rPr lang="ar-AE" sz="2500" dirty="0" smtClean="0"/>
              <a:t>حدد</a:t>
            </a:r>
            <a:r>
              <a:rPr lang="ar-SY" sz="2500" dirty="0" smtClean="0"/>
              <a:t> بإحدى الطرق التالية:</a:t>
            </a:r>
          </a:p>
          <a:p>
            <a:pPr marL="60325" indent="168275" algn="just" rtl="1" eaLnBrk="1" hangingPunct="1">
              <a:lnSpc>
                <a:spcPct val="80000"/>
              </a:lnSpc>
              <a:spcBef>
                <a:spcPts val="1000"/>
              </a:spcBef>
              <a:spcAft>
                <a:spcPts val="1000"/>
              </a:spcAft>
              <a:buFont typeface="Wingdings" pitchFamily="2" charset="2"/>
              <a:buNone/>
            </a:pPr>
            <a:r>
              <a:rPr lang="ar-SY" sz="2500" dirty="0" smtClean="0"/>
              <a:t>يجب تقدير الدور الأساسي باستخدام العلاقة التقريبية التالية:</a:t>
            </a:r>
            <a:endParaRPr lang="en-US" sz="2500" dirty="0" smtClean="0"/>
          </a:p>
          <a:p>
            <a:pPr marL="60325" indent="168275" algn="just" rtl="1" eaLnBrk="1" hangingPunct="1">
              <a:lnSpc>
                <a:spcPct val="80000"/>
              </a:lnSpc>
              <a:spcBef>
                <a:spcPts val="1000"/>
              </a:spcBef>
              <a:spcAft>
                <a:spcPts val="1000"/>
              </a:spcAft>
              <a:buFont typeface="Wingdings" pitchFamily="2" charset="2"/>
              <a:buNone/>
            </a:pPr>
            <a:r>
              <a:rPr lang="en-US" sz="2500" dirty="0" smtClean="0"/>
              <a:t>(4)		</a:t>
            </a:r>
            <a:endParaRPr lang="ar-SY" sz="2500" dirty="0" smtClean="0"/>
          </a:p>
          <a:p>
            <a:pPr marL="60325" indent="168275" algn="just" rtl="1" eaLnBrk="1" hangingPunct="1">
              <a:lnSpc>
                <a:spcPct val="80000"/>
              </a:lnSpc>
              <a:spcBef>
                <a:spcPts val="1000"/>
              </a:spcBef>
              <a:spcAft>
                <a:spcPts val="1000"/>
              </a:spcAft>
              <a:buFont typeface="Wingdings" pitchFamily="2" charset="2"/>
              <a:buNone/>
            </a:pPr>
            <a:r>
              <a:rPr lang="ar-SY" sz="2500" dirty="0" smtClean="0"/>
              <a:t>حيث	   ارتفاع المنشأ من القاعدة حتى أعلى منسوب فيه مقدرا بالمتر</a:t>
            </a:r>
          </a:p>
          <a:p>
            <a:pPr marL="60325" indent="168275" algn="just" rtl="1" eaLnBrk="1" hangingPunct="1">
              <a:lnSpc>
                <a:spcPct val="80000"/>
              </a:lnSpc>
              <a:spcBef>
                <a:spcPts val="1000"/>
              </a:spcBef>
              <a:spcAft>
                <a:spcPts val="1000"/>
              </a:spcAft>
              <a:buFont typeface="Wingdings" pitchFamily="2" charset="2"/>
              <a:buNone/>
            </a:pPr>
            <a:r>
              <a:rPr lang="ar-SY" sz="2500" dirty="0" smtClean="0"/>
              <a:t> 		 للإطارات الفولاذية المقاومة للعزوم </a:t>
            </a:r>
          </a:p>
          <a:p>
            <a:pPr marL="60325" indent="168275" algn="just" rtl="1" eaLnBrk="1" hangingPunct="1">
              <a:lnSpc>
                <a:spcPct val="80000"/>
              </a:lnSpc>
              <a:spcBef>
                <a:spcPts val="1000"/>
              </a:spcBef>
              <a:spcAft>
                <a:spcPts val="1000"/>
              </a:spcAft>
              <a:buFont typeface="Wingdings" pitchFamily="2" charset="2"/>
              <a:buNone/>
            </a:pPr>
            <a:r>
              <a:rPr lang="ar-SY" sz="2500" dirty="0" smtClean="0"/>
              <a:t> 		 </a:t>
            </a:r>
            <a:r>
              <a:rPr lang="en-US" sz="2500" dirty="0" smtClean="0"/>
              <a:t> </a:t>
            </a:r>
            <a:r>
              <a:rPr lang="ar-SY" sz="2500" dirty="0" smtClean="0"/>
              <a:t>للإطارات </a:t>
            </a:r>
            <a:r>
              <a:rPr lang="ar-SY" sz="2500" dirty="0" smtClean="0"/>
              <a:t>الخرسانية المسلحة المقاومة للعزوم وللإطارات المربطة (المكتفة) لا مركزيا</a:t>
            </a:r>
            <a:endParaRPr lang="en-US" sz="2500" dirty="0" smtClean="0"/>
          </a:p>
          <a:p>
            <a:pPr marL="60325" indent="168275" algn="just" rtl="1" eaLnBrk="1" hangingPunct="1">
              <a:lnSpc>
                <a:spcPct val="80000"/>
              </a:lnSpc>
              <a:spcBef>
                <a:spcPts val="1000"/>
              </a:spcBef>
              <a:spcAft>
                <a:spcPts val="1000"/>
              </a:spcAft>
              <a:buFont typeface="Wingdings" pitchFamily="2" charset="2"/>
              <a:buNone/>
            </a:pPr>
            <a:r>
              <a:rPr lang="en-US" sz="2500" dirty="0" smtClean="0"/>
              <a:t> </a:t>
            </a:r>
            <a:r>
              <a:rPr lang="ar-SY" sz="2500" dirty="0" smtClean="0"/>
              <a:t>		 للأبنية الأخرى كافة </a:t>
            </a:r>
          </a:p>
          <a:p>
            <a:pPr marL="60325" indent="168275" algn="just" rtl="1" eaLnBrk="1" hangingPunct="1">
              <a:lnSpc>
                <a:spcPct val="80000"/>
              </a:lnSpc>
              <a:spcBef>
                <a:spcPts val="1000"/>
              </a:spcBef>
              <a:spcAft>
                <a:spcPts val="1000"/>
              </a:spcAft>
              <a:buFont typeface="Wingdings" pitchFamily="2" charset="2"/>
              <a:buNone/>
            </a:pPr>
            <a:r>
              <a:rPr lang="ar-SY" sz="2500" dirty="0" smtClean="0"/>
              <a:t>ويمكن كطريقة بديلة تحديد 	 في حالة المنشآت والأبنية الحاوية على جدران قص خرسانية أو حجرية من العلاقة التالية:</a:t>
            </a:r>
            <a:endParaRPr lang="en-US" sz="2500" dirty="0" smtClean="0"/>
          </a:p>
          <a:p>
            <a:pPr marL="60325" indent="168275" algn="just" rtl="1" eaLnBrk="1" hangingPunct="1">
              <a:lnSpc>
                <a:spcPct val="80000"/>
              </a:lnSpc>
              <a:spcBef>
                <a:spcPts val="1000"/>
              </a:spcBef>
              <a:spcAft>
                <a:spcPts val="1000"/>
              </a:spcAft>
              <a:buFont typeface="Wingdings" pitchFamily="2" charset="2"/>
              <a:buNone/>
            </a:pPr>
            <a:r>
              <a:rPr lang="en-US" sz="2500" dirty="0" smtClean="0"/>
              <a:t>(5)</a:t>
            </a:r>
            <a:r>
              <a:rPr lang="ar-SY" sz="2500" dirty="0" smtClean="0"/>
              <a:t>	</a:t>
            </a:r>
            <a:endParaRPr lang="en-US" sz="2500" dirty="0" smtClean="0"/>
          </a:p>
        </p:txBody>
      </p:sp>
      <p:sp>
        <p:nvSpPr>
          <p:cNvPr id="30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074" name="Object 4"/>
          <p:cNvGraphicFramePr>
            <a:graphicFrameLocks noChangeAspect="1"/>
          </p:cNvGraphicFramePr>
          <p:nvPr/>
        </p:nvGraphicFramePr>
        <p:xfrm>
          <a:off x="2195513" y="1628775"/>
          <a:ext cx="1782762" cy="496888"/>
        </p:xfrm>
        <a:graphic>
          <a:graphicData uri="http://schemas.openxmlformats.org/presentationml/2006/ole">
            <mc:AlternateContent xmlns:mc="http://schemas.openxmlformats.org/markup-compatibility/2006">
              <mc:Choice xmlns:v="urn:schemas-microsoft-com:vml" Requires="v">
                <p:oleObj spid="_x0000_s3158" name="Equation" r:id="rId3" imgW="863225" imgH="241195" progId="Equation.3">
                  <p:embed/>
                </p:oleObj>
              </mc:Choice>
              <mc:Fallback>
                <p:oleObj name="Equation" r:id="rId3" imgW="863225" imgH="241195" progId="Equation.3">
                  <p:embed/>
                  <p:pic>
                    <p:nvPicPr>
                      <p:cNvPr id="0"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628775"/>
                        <a:ext cx="1782762"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Rectangle 6"/>
          <p:cNvSpPr>
            <a:spLocks noChangeArrowheads="1"/>
          </p:cNvSpPr>
          <p:nvPr/>
        </p:nvSpPr>
        <p:spPr bwMode="auto">
          <a:xfrm>
            <a:off x="0" y="276225"/>
            <a:ext cx="9144000" cy="0"/>
          </a:xfrm>
          <a:prstGeom prst="rect">
            <a:avLst/>
          </a:prstGeom>
          <a:noFill/>
          <a:ln w="9525">
            <a:noFill/>
            <a:miter lim="800000"/>
            <a:headEnd/>
            <a:tailEnd/>
          </a:ln>
        </p:spPr>
        <p:txBody>
          <a:bodyPr wrap="none" anchor="ctr">
            <a:spAutoFit/>
          </a:bodyPr>
          <a:lstStyle/>
          <a:p>
            <a:endParaRPr lang="ar-LB"/>
          </a:p>
        </p:txBody>
      </p:sp>
      <p:sp>
        <p:nvSpPr>
          <p:cNvPr id="3084"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075" name="Object 7"/>
          <p:cNvGraphicFramePr>
            <a:graphicFrameLocks noChangeAspect="1"/>
          </p:cNvGraphicFramePr>
          <p:nvPr/>
        </p:nvGraphicFramePr>
        <p:xfrm>
          <a:off x="7643813" y="2071688"/>
          <a:ext cx="466725" cy="588962"/>
        </p:xfrm>
        <a:graphic>
          <a:graphicData uri="http://schemas.openxmlformats.org/presentationml/2006/ole">
            <mc:AlternateContent xmlns:mc="http://schemas.openxmlformats.org/markup-compatibility/2006">
              <mc:Choice xmlns:v="urn:schemas-microsoft-com:vml" Requires="v">
                <p:oleObj spid="_x0000_s3159" name="Equation" r:id="rId5" imgW="177646" imgH="228402" progId="Equation.3">
                  <p:embed/>
                </p:oleObj>
              </mc:Choice>
              <mc:Fallback>
                <p:oleObj name="Equation" r:id="rId5" imgW="177646" imgH="228402" progId="Equation.3">
                  <p:embed/>
                  <p:pic>
                    <p:nvPicPr>
                      <p:cNvPr id="0" name="Picture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3813" y="2071688"/>
                        <a:ext cx="466725"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9"/>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LB"/>
          </a:p>
        </p:txBody>
      </p:sp>
      <p:sp>
        <p:nvSpPr>
          <p:cNvPr id="308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076" name="Object 10"/>
          <p:cNvGraphicFramePr>
            <a:graphicFrameLocks noChangeAspect="1"/>
          </p:cNvGraphicFramePr>
          <p:nvPr/>
        </p:nvGraphicFramePr>
        <p:xfrm>
          <a:off x="7048500" y="2730500"/>
          <a:ext cx="1420813" cy="420688"/>
        </p:xfrm>
        <a:graphic>
          <a:graphicData uri="http://schemas.openxmlformats.org/presentationml/2006/ole">
            <mc:AlternateContent xmlns:mc="http://schemas.openxmlformats.org/markup-compatibility/2006">
              <mc:Choice xmlns:v="urn:schemas-microsoft-com:vml" Requires="v">
                <p:oleObj spid="_x0000_s3160" name="Equation" r:id="rId7" imgW="774364" imgH="228501" progId="Equation.3">
                  <p:embed/>
                </p:oleObj>
              </mc:Choice>
              <mc:Fallback>
                <p:oleObj name="Equation" r:id="rId7" imgW="774364" imgH="228501" progId="Equation.3">
                  <p:embed/>
                  <p:pic>
                    <p:nvPicPr>
                      <p:cNvPr id="0" name="Picture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500" y="2730500"/>
                        <a:ext cx="1420813"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7" name="Rectangle 12"/>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ar-LB"/>
          </a:p>
        </p:txBody>
      </p:sp>
      <p:sp>
        <p:nvSpPr>
          <p:cNvPr id="3088"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077" name="Object 13"/>
          <p:cNvGraphicFramePr>
            <a:graphicFrameLocks noChangeAspect="1"/>
          </p:cNvGraphicFramePr>
          <p:nvPr/>
        </p:nvGraphicFramePr>
        <p:xfrm>
          <a:off x="6948488" y="3213100"/>
          <a:ext cx="1439862" cy="442913"/>
        </p:xfrm>
        <a:graphic>
          <a:graphicData uri="http://schemas.openxmlformats.org/presentationml/2006/ole">
            <mc:AlternateContent xmlns:mc="http://schemas.openxmlformats.org/markup-compatibility/2006">
              <mc:Choice xmlns:v="urn:schemas-microsoft-com:vml" Requires="v">
                <p:oleObj spid="_x0000_s3161" name="Equation" r:id="rId9" imgW="749300" imgH="228600" progId="Equation.3">
                  <p:embed/>
                </p:oleObj>
              </mc:Choice>
              <mc:Fallback>
                <p:oleObj name="Equation" r:id="rId9" imgW="749300" imgH="228600" progId="Equation.3">
                  <p:embed/>
                  <p:pic>
                    <p:nvPicPr>
                      <p:cNvPr id="0" name="Picture 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488" y="3213100"/>
                        <a:ext cx="1439862"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9" name="Rectangle 1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078" name="Object 16"/>
          <p:cNvGraphicFramePr>
            <a:graphicFrameLocks noChangeAspect="1"/>
          </p:cNvGraphicFramePr>
          <p:nvPr/>
        </p:nvGraphicFramePr>
        <p:xfrm>
          <a:off x="7019925" y="4149725"/>
          <a:ext cx="1439863" cy="433388"/>
        </p:xfrm>
        <a:graphic>
          <a:graphicData uri="http://schemas.openxmlformats.org/presentationml/2006/ole">
            <mc:AlternateContent xmlns:mc="http://schemas.openxmlformats.org/markup-compatibility/2006">
              <mc:Choice xmlns:v="urn:schemas-microsoft-com:vml" Requires="v">
                <p:oleObj spid="_x0000_s3162" name="Equation" r:id="rId11" imgW="761669" imgH="228501" progId="Equation.3">
                  <p:embed/>
                </p:oleObj>
              </mc:Choice>
              <mc:Fallback>
                <p:oleObj name="Equation" r:id="rId11" imgW="761669" imgH="228501" progId="Equation.3">
                  <p:embed/>
                  <p:pic>
                    <p:nvPicPr>
                      <p:cNvPr id="0" name="Picture 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9925" y="4149725"/>
                        <a:ext cx="1439863"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0" name="Rectangle 20"/>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079" name="Object 19"/>
          <p:cNvGraphicFramePr>
            <a:graphicFrameLocks noChangeAspect="1"/>
          </p:cNvGraphicFramePr>
          <p:nvPr/>
        </p:nvGraphicFramePr>
        <p:xfrm>
          <a:off x="5357813" y="4714875"/>
          <a:ext cx="431800" cy="504825"/>
        </p:xfrm>
        <a:graphic>
          <a:graphicData uri="http://schemas.openxmlformats.org/presentationml/2006/ole">
            <mc:AlternateContent xmlns:mc="http://schemas.openxmlformats.org/markup-compatibility/2006">
              <mc:Choice xmlns:v="urn:schemas-microsoft-com:vml" Requires="v">
                <p:oleObj spid="_x0000_s3163" name="Equation" r:id="rId13" imgW="177646" imgH="228402" progId="Equation.3">
                  <p:embed/>
                </p:oleObj>
              </mc:Choice>
              <mc:Fallback>
                <p:oleObj name="Equation" r:id="rId13" imgW="177646" imgH="228402" progId="Equation.3">
                  <p:embed/>
                  <p:pic>
                    <p:nvPicPr>
                      <p:cNvPr id="0" name="Picture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57813" y="4714875"/>
                        <a:ext cx="4318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080" name="Object 22"/>
          <p:cNvGraphicFramePr>
            <a:graphicFrameLocks noChangeAspect="1"/>
          </p:cNvGraphicFramePr>
          <p:nvPr/>
        </p:nvGraphicFramePr>
        <p:xfrm>
          <a:off x="1908175" y="5516563"/>
          <a:ext cx="2232025" cy="531812"/>
        </p:xfrm>
        <a:graphic>
          <a:graphicData uri="http://schemas.openxmlformats.org/presentationml/2006/ole">
            <mc:AlternateContent xmlns:mc="http://schemas.openxmlformats.org/markup-compatibility/2006">
              <mc:Choice xmlns:v="urn:schemas-microsoft-com:vml" Requires="v">
                <p:oleObj spid="_x0000_s3164" name="Equation" r:id="rId15" imgW="1117115" imgH="266584" progId="Equation.3">
                  <p:embed/>
                </p:oleObj>
              </mc:Choice>
              <mc:Fallback>
                <p:oleObj name="Equation" r:id="rId15" imgW="1117115" imgH="266584" progId="Equation.3">
                  <p:embed/>
                  <p:pic>
                    <p:nvPicPr>
                      <p:cNvPr id="0" name="Picture 7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8175" y="5516563"/>
                        <a:ext cx="2232025"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1">
                                            <p:txEl>
                                              <p:pRg st="3" end="3"/>
                                            </p:txEl>
                                          </p:spTgt>
                                        </p:tgtEl>
                                        <p:attrNameLst>
                                          <p:attrName>style.visibility</p:attrName>
                                        </p:attrNameLst>
                                      </p:cBhvr>
                                      <p:to>
                                        <p:strVal val="visible"/>
                                      </p:to>
                                    </p:set>
                                    <p:anim calcmode="lin" valueType="num">
                                      <p:cBhvr additive="base">
                                        <p:cTn id="7" dur="500" fill="hold"/>
                                        <p:tgtEl>
                                          <p:spTgt spid="308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8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81">
                                            <p:txEl>
                                              <p:pRg st="4" end="4"/>
                                            </p:txEl>
                                          </p:spTgt>
                                        </p:tgtEl>
                                        <p:attrNameLst>
                                          <p:attrName>style.visibility</p:attrName>
                                        </p:attrNameLst>
                                      </p:cBhvr>
                                      <p:to>
                                        <p:strVal val="visible"/>
                                      </p:to>
                                    </p:set>
                                    <p:anim calcmode="lin" valueType="num">
                                      <p:cBhvr additive="base">
                                        <p:cTn id="17" dur="500" fill="hold"/>
                                        <p:tgtEl>
                                          <p:spTgt spid="308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8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additive="base">
                                        <p:cTn id="21" dur="500" fill="hold"/>
                                        <p:tgtEl>
                                          <p:spTgt spid="3076"/>
                                        </p:tgtEl>
                                        <p:attrNameLst>
                                          <p:attrName>ppt_x</p:attrName>
                                        </p:attrNameLst>
                                      </p:cBhvr>
                                      <p:tavLst>
                                        <p:tav tm="0">
                                          <p:val>
                                            <p:strVal val="#ppt_x"/>
                                          </p:val>
                                        </p:tav>
                                        <p:tav tm="100000">
                                          <p:val>
                                            <p:strVal val="#ppt_x"/>
                                          </p:val>
                                        </p:tav>
                                      </p:tavLst>
                                    </p:anim>
                                    <p:anim calcmode="lin" valueType="num">
                                      <p:cBhvr additive="base">
                                        <p:cTn id="2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 calcmode="lin" valueType="num">
                                      <p:cBhvr additive="base">
                                        <p:cTn id="27" dur="500" fill="hold"/>
                                        <p:tgtEl>
                                          <p:spTgt spid="3077"/>
                                        </p:tgtEl>
                                        <p:attrNameLst>
                                          <p:attrName>ppt_x</p:attrName>
                                        </p:attrNameLst>
                                      </p:cBhvr>
                                      <p:tavLst>
                                        <p:tav tm="0">
                                          <p:val>
                                            <p:strVal val="#ppt_x"/>
                                          </p:val>
                                        </p:tav>
                                        <p:tav tm="100000">
                                          <p:val>
                                            <p:strVal val="#ppt_x"/>
                                          </p:val>
                                        </p:tav>
                                      </p:tavLst>
                                    </p:anim>
                                    <p:anim calcmode="lin" valueType="num">
                                      <p:cBhvr additive="base">
                                        <p:cTn id="28" dur="500" fill="hold"/>
                                        <p:tgtEl>
                                          <p:spTgt spid="307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81">
                                            <p:txEl>
                                              <p:pRg st="5" end="5"/>
                                            </p:txEl>
                                          </p:spTgt>
                                        </p:tgtEl>
                                        <p:attrNameLst>
                                          <p:attrName>style.visibility</p:attrName>
                                        </p:attrNameLst>
                                      </p:cBhvr>
                                      <p:to>
                                        <p:strVal val="visible"/>
                                      </p:to>
                                    </p:set>
                                    <p:anim calcmode="lin" valueType="num">
                                      <p:cBhvr additive="base">
                                        <p:cTn id="31" dur="500" fill="hold"/>
                                        <p:tgtEl>
                                          <p:spTgt spid="308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additive="base">
                                        <p:cTn id="37" dur="500" fill="hold"/>
                                        <p:tgtEl>
                                          <p:spTgt spid="3078"/>
                                        </p:tgtEl>
                                        <p:attrNameLst>
                                          <p:attrName>ppt_x</p:attrName>
                                        </p:attrNameLst>
                                      </p:cBhvr>
                                      <p:tavLst>
                                        <p:tav tm="0">
                                          <p:val>
                                            <p:strVal val="#ppt_x"/>
                                          </p:val>
                                        </p:tav>
                                        <p:tav tm="100000">
                                          <p:val>
                                            <p:strVal val="#ppt_x"/>
                                          </p:val>
                                        </p:tav>
                                      </p:tavLst>
                                    </p:anim>
                                    <p:anim calcmode="lin" valueType="num">
                                      <p:cBhvr additive="base">
                                        <p:cTn id="38" dur="500" fill="hold"/>
                                        <p:tgtEl>
                                          <p:spTgt spid="307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81">
                                            <p:txEl>
                                              <p:pRg st="6" end="6"/>
                                            </p:txEl>
                                          </p:spTgt>
                                        </p:tgtEl>
                                        <p:attrNameLst>
                                          <p:attrName>style.visibility</p:attrName>
                                        </p:attrNameLst>
                                      </p:cBhvr>
                                      <p:to>
                                        <p:strVal val="visible"/>
                                      </p:to>
                                    </p:set>
                                    <p:anim calcmode="lin" valueType="num">
                                      <p:cBhvr additive="base">
                                        <p:cTn id="41" dur="500" fill="hold"/>
                                        <p:tgtEl>
                                          <p:spTgt spid="3081">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81">
                                            <p:txEl>
                                              <p:pRg st="7" end="7"/>
                                            </p:txEl>
                                          </p:spTgt>
                                        </p:tgtEl>
                                        <p:attrNameLst>
                                          <p:attrName>style.visibility</p:attrName>
                                        </p:attrNameLst>
                                      </p:cBhvr>
                                      <p:to>
                                        <p:strVal val="visible"/>
                                      </p:to>
                                    </p:set>
                                    <p:anim calcmode="lin" valueType="num">
                                      <p:cBhvr additive="base">
                                        <p:cTn id="47" dur="500" fill="hold"/>
                                        <p:tgtEl>
                                          <p:spTgt spid="3081">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81">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79"/>
                                        </p:tgtEl>
                                        <p:attrNameLst>
                                          <p:attrName>style.visibility</p:attrName>
                                        </p:attrNameLst>
                                      </p:cBhvr>
                                      <p:to>
                                        <p:strVal val="visible"/>
                                      </p:to>
                                    </p:set>
                                    <p:anim calcmode="lin" valueType="num">
                                      <p:cBhvr additive="base">
                                        <p:cTn id="51" dur="500" fill="hold"/>
                                        <p:tgtEl>
                                          <p:spTgt spid="3079"/>
                                        </p:tgtEl>
                                        <p:attrNameLst>
                                          <p:attrName>ppt_x</p:attrName>
                                        </p:attrNameLst>
                                      </p:cBhvr>
                                      <p:tavLst>
                                        <p:tav tm="0">
                                          <p:val>
                                            <p:strVal val="#ppt_x"/>
                                          </p:val>
                                        </p:tav>
                                        <p:tav tm="100000">
                                          <p:val>
                                            <p:strVal val="#ppt_x"/>
                                          </p:val>
                                        </p:tav>
                                      </p:tavLst>
                                    </p:anim>
                                    <p:anim calcmode="lin" valueType="num">
                                      <p:cBhvr additive="base">
                                        <p:cTn id="52"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080"/>
                                        </p:tgtEl>
                                        <p:attrNameLst>
                                          <p:attrName>style.visibility</p:attrName>
                                        </p:attrNameLst>
                                      </p:cBhvr>
                                      <p:to>
                                        <p:strVal val="visible"/>
                                      </p:to>
                                    </p:set>
                                    <p:anim calcmode="lin" valueType="num">
                                      <p:cBhvr additive="base">
                                        <p:cTn id="57" dur="500" fill="hold"/>
                                        <p:tgtEl>
                                          <p:spTgt spid="3080"/>
                                        </p:tgtEl>
                                        <p:attrNameLst>
                                          <p:attrName>ppt_x</p:attrName>
                                        </p:attrNameLst>
                                      </p:cBhvr>
                                      <p:tavLst>
                                        <p:tav tm="0">
                                          <p:val>
                                            <p:strVal val="#ppt_x"/>
                                          </p:val>
                                        </p:tav>
                                        <p:tav tm="100000">
                                          <p:val>
                                            <p:strVal val="#ppt_x"/>
                                          </p:val>
                                        </p:tav>
                                      </p:tavLst>
                                    </p:anim>
                                    <p:anim calcmode="lin" valueType="num">
                                      <p:cBhvr additive="base">
                                        <p:cTn id="58" dur="500" fill="hold"/>
                                        <p:tgtEl>
                                          <p:spTgt spid="308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081">
                                            <p:txEl>
                                              <p:pRg st="8" end="8"/>
                                            </p:txEl>
                                          </p:spTgt>
                                        </p:tgtEl>
                                        <p:attrNameLst>
                                          <p:attrName>style.visibility</p:attrName>
                                        </p:attrNameLst>
                                      </p:cBhvr>
                                      <p:to>
                                        <p:strVal val="visible"/>
                                      </p:to>
                                    </p:set>
                                    <p:anim calcmode="lin" valueType="num">
                                      <p:cBhvr additive="base">
                                        <p:cTn id="61" dur="500" fill="hold"/>
                                        <p:tgtEl>
                                          <p:spTgt spid="308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08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3"/>
          <p:cNvSpPr>
            <a:spLocks noGrp="1" noChangeArrowheads="1"/>
          </p:cNvSpPr>
          <p:nvPr>
            <p:ph type="body" idx="1"/>
          </p:nvPr>
        </p:nvSpPr>
        <p:spPr>
          <a:xfrm>
            <a:off x="685800" y="908050"/>
            <a:ext cx="7772400" cy="4752975"/>
          </a:xfrm>
        </p:spPr>
        <p:txBody>
          <a:bodyPr/>
          <a:lstStyle/>
          <a:p>
            <a:pPr marL="0" indent="168275" algn="just" rtl="1" eaLnBrk="1" hangingPunct="1">
              <a:lnSpc>
                <a:spcPct val="115000"/>
              </a:lnSpc>
              <a:buFont typeface="Wingdings" pitchFamily="2" charset="2"/>
              <a:buNone/>
            </a:pPr>
            <a:r>
              <a:rPr lang="ar-SY" sz="2400" dirty="0" smtClean="0"/>
              <a:t>حيث	    </a:t>
            </a:r>
            <a:r>
              <a:rPr lang="en-US" sz="2400" dirty="0" smtClean="0"/>
              <a:t> </a:t>
            </a:r>
            <a:r>
              <a:rPr lang="ar-SY" sz="2400" dirty="0" smtClean="0"/>
              <a:t>مجموع </a:t>
            </a:r>
            <a:r>
              <a:rPr lang="ar-SY" sz="2400" dirty="0" smtClean="0"/>
              <a:t>المساحات الفعالة لجدران القص في الطابق الأول من المنشأ وتقدر بالمتر المربع وتعطى بالعلاقة التالية:</a:t>
            </a:r>
            <a:endParaRPr lang="en-US" sz="2400" dirty="0" smtClean="0"/>
          </a:p>
          <a:p>
            <a:pPr marL="0" indent="168275" algn="just" rtl="1" eaLnBrk="1" hangingPunct="1">
              <a:lnSpc>
                <a:spcPct val="115000"/>
              </a:lnSpc>
              <a:spcBef>
                <a:spcPts val="1200"/>
              </a:spcBef>
              <a:spcAft>
                <a:spcPts val="1200"/>
              </a:spcAft>
              <a:buFont typeface="Wingdings" pitchFamily="2" charset="2"/>
              <a:buNone/>
            </a:pPr>
            <a:r>
              <a:rPr lang="en-US" sz="2400" dirty="0" smtClean="0"/>
              <a:t>(6)</a:t>
            </a:r>
            <a:r>
              <a:rPr lang="ar-SY" sz="2400" dirty="0" smtClean="0"/>
              <a:t>		</a:t>
            </a:r>
          </a:p>
          <a:p>
            <a:pPr marL="0" indent="168275" algn="just" rtl="1" eaLnBrk="1" hangingPunct="1">
              <a:lnSpc>
                <a:spcPct val="115000"/>
              </a:lnSpc>
              <a:spcBef>
                <a:spcPts val="1200"/>
              </a:spcBef>
              <a:spcAft>
                <a:spcPts val="1200"/>
              </a:spcAft>
              <a:buFont typeface="Wingdings" pitchFamily="2" charset="2"/>
              <a:buNone/>
            </a:pPr>
            <a:r>
              <a:rPr lang="ar-SY" sz="2400" dirty="0" smtClean="0"/>
              <a:t>حيث 	    المساحة الدنيا للمقطع العرضي لجدران القص (مقدرة بالمتر المربع) في أي مستوى أفقي في الطابق الأول</a:t>
            </a:r>
            <a:endParaRPr lang="en-US" sz="2400" dirty="0" smtClean="0"/>
          </a:p>
          <a:p>
            <a:pPr marL="0" indent="168275" algn="just" rtl="1" eaLnBrk="1" hangingPunct="1">
              <a:lnSpc>
                <a:spcPct val="115000"/>
              </a:lnSpc>
              <a:spcBef>
                <a:spcPts val="1200"/>
              </a:spcBef>
              <a:spcAft>
                <a:spcPts val="1200"/>
              </a:spcAft>
              <a:buFont typeface="Wingdings" pitchFamily="2" charset="2"/>
              <a:buNone/>
            </a:pPr>
            <a:r>
              <a:rPr lang="ar-AE" sz="2400" dirty="0" smtClean="0"/>
              <a:t> </a:t>
            </a:r>
            <a:r>
              <a:rPr lang="ar-SY" sz="2400" dirty="0" smtClean="0"/>
              <a:t>   طول جدار القص في الطابق الأول مقدرا بالمتر بالاتجاه الموازي للقوى الجانبية المطبقة.</a:t>
            </a:r>
          </a:p>
          <a:p>
            <a:pPr marL="0" indent="168275" algn="just" rtl="1" eaLnBrk="1" hangingPunct="1">
              <a:lnSpc>
                <a:spcPct val="115000"/>
              </a:lnSpc>
              <a:buFont typeface="Wingdings" pitchFamily="2" charset="2"/>
              <a:buNone/>
            </a:pPr>
            <a:r>
              <a:rPr lang="ar-SY" sz="2400" dirty="0" smtClean="0"/>
              <a:t>يجب أن لا</a:t>
            </a:r>
            <a:r>
              <a:rPr lang="ar-AE" sz="2400" dirty="0" smtClean="0"/>
              <a:t>تزيد</a:t>
            </a:r>
            <a:r>
              <a:rPr lang="ar-SY" sz="2400" dirty="0" smtClean="0"/>
              <a:t> قيمة (         </a:t>
            </a:r>
            <a:r>
              <a:rPr lang="en-US" sz="2400" dirty="0" smtClean="0"/>
              <a:t> </a:t>
            </a:r>
            <a:r>
              <a:rPr lang="ar-SY" sz="2400" dirty="0" smtClean="0"/>
              <a:t>) </a:t>
            </a:r>
            <a:r>
              <a:rPr lang="ar-SY" sz="2400" dirty="0" smtClean="0"/>
              <a:t>المستعملة في العلاقة (6) </a:t>
            </a:r>
            <a:r>
              <a:rPr lang="ar-AE" sz="2400" dirty="0" smtClean="0"/>
              <a:t>عن </a:t>
            </a:r>
            <a:r>
              <a:rPr lang="en-US" sz="2400" dirty="0" smtClean="0"/>
              <a:t>o.9</a:t>
            </a:r>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4098" name="Object 4"/>
          <p:cNvGraphicFramePr>
            <a:graphicFrameLocks noChangeAspect="1"/>
          </p:cNvGraphicFramePr>
          <p:nvPr/>
        </p:nvGraphicFramePr>
        <p:xfrm>
          <a:off x="7092950" y="836613"/>
          <a:ext cx="479425" cy="576262"/>
        </p:xfrm>
        <a:graphic>
          <a:graphicData uri="http://schemas.openxmlformats.org/presentationml/2006/ole">
            <mc:AlternateContent xmlns:mc="http://schemas.openxmlformats.org/markup-compatibility/2006">
              <mc:Choice xmlns:v="urn:schemas-microsoft-com:vml" Requires="v">
                <p:oleObj spid="_x0000_s4158" name="Equation" r:id="rId3" imgW="190500" imgH="228600" progId="Equation.3">
                  <p:embed/>
                </p:oleObj>
              </mc:Choice>
              <mc:Fallback>
                <p:oleObj name="Equation" r:id="rId3" imgW="190500" imgH="228600" progId="Equation.3">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836613"/>
                        <a:ext cx="47942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4099" name="Object 6"/>
          <p:cNvGraphicFramePr>
            <a:graphicFrameLocks noChangeAspect="1"/>
          </p:cNvGraphicFramePr>
          <p:nvPr/>
        </p:nvGraphicFramePr>
        <p:xfrm>
          <a:off x="1979613" y="1916113"/>
          <a:ext cx="3543300" cy="503237"/>
        </p:xfrm>
        <a:graphic>
          <a:graphicData uri="http://schemas.openxmlformats.org/presentationml/2006/ole">
            <mc:AlternateContent xmlns:mc="http://schemas.openxmlformats.org/markup-compatibility/2006">
              <mc:Choice xmlns:v="urn:schemas-microsoft-com:vml" Requires="v">
                <p:oleObj spid="_x0000_s4159" name="Equation" r:id="rId5" imgW="1624895" imgH="266584" progId="Equation.3">
                  <p:embed/>
                </p:oleObj>
              </mc:Choice>
              <mc:Fallback>
                <p:oleObj name="Equation" r:id="rId5" imgW="1624895" imgH="266584" progId="Equation.3">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1916113"/>
                        <a:ext cx="3543300"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4100" name="Object 8"/>
          <p:cNvGraphicFramePr>
            <a:graphicFrameLocks noChangeAspect="1"/>
          </p:cNvGraphicFramePr>
          <p:nvPr/>
        </p:nvGraphicFramePr>
        <p:xfrm>
          <a:off x="7164388" y="2636838"/>
          <a:ext cx="419100" cy="504825"/>
        </p:xfrm>
        <a:graphic>
          <a:graphicData uri="http://schemas.openxmlformats.org/presentationml/2006/ole">
            <mc:AlternateContent xmlns:mc="http://schemas.openxmlformats.org/markup-compatibility/2006">
              <mc:Choice xmlns:v="urn:schemas-microsoft-com:vml" Requires="v">
                <p:oleObj spid="_x0000_s4160" name="Equation" r:id="rId7" imgW="190500" imgH="228600" progId="Equation.3">
                  <p:embed/>
                </p:oleObj>
              </mc:Choice>
              <mc:Fallback>
                <p:oleObj name="Equation" r:id="rId7" imgW="190500" imgH="228600" progId="Equation.3">
                  <p:embed/>
                  <p:pic>
                    <p:nvPicPr>
                      <p:cNvPr id="0"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2636838"/>
                        <a:ext cx="4191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4101" name="Object 10"/>
          <p:cNvGraphicFramePr>
            <a:graphicFrameLocks noChangeAspect="1"/>
          </p:cNvGraphicFramePr>
          <p:nvPr/>
        </p:nvGraphicFramePr>
        <p:xfrm>
          <a:off x="7858125" y="3786188"/>
          <a:ext cx="417513" cy="476250"/>
        </p:xfrm>
        <a:graphic>
          <a:graphicData uri="http://schemas.openxmlformats.org/presentationml/2006/ole">
            <mc:AlternateContent xmlns:mc="http://schemas.openxmlformats.org/markup-compatibility/2006">
              <mc:Choice xmlns:v="urn:schemas-microsoft-com:vml" Requires="v">
                <p:oleObj spid="_x0000_s4161" name="Equation" r:id="rId9" imgW="203112" imgH="228501" progId="Equation.3">
                  <p:embed/>
                </p:oleObj>
              </mc:Choice>
              <mc:Fallback>
                <p:oleObj name="Equation" r:id="rId9" imgW="203112" imgH="228501" progId="Equation.3">
                  <p:embed/>
                  <p:pic>
                    <p:nvPicPr>
                      <p:cNvPr id="0"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8125" y="3786188"/>
                        <a:ext cx="417513"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12"/>
          <p:cNvGraphicFramePr>
            <a:graphicFrameLocks noChangeAspect="1"/>
          </p:cNvGraphicFramePr>
          <p:nvPr/>
        </p:nvGraphicFramePr>
        <p:xfrm>
          <a:off x="5143500" y="4929188"/>
          <a:ext cx="981075" cy="360362"/>
        </p:xfrm>
        <a:graphic>
          <a:graphicData uri="http://schemas.openxmlformats.org/presentationml/2006/ole">
            <mc:AlternateContent xmlns:mc="http://schemas.openxmlformats.org/markup-compatibility/2006">
              <mc:Choice xmlns:v="urn:schemas-microsoft-com:vml" Requires="v">
                <p:oleObj spid="_x0000_s4162" name="Equation" r:id="rId11" imgW="431613" imgH="228501" progId="Equation.3">
                  <p:embed/>
                </p:oleObj>
              </mc:Choice>
              <mc:Fallback>
                <p:oleObj name="Equation" r:id="rId11" imgW="431613" imgH="228501" progId="Equation.3">
                  <p:embed/>
                  <p:pic>
                    <p:nvPicPr>
                      <p:cNvPr id="0" name="Picture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3500" y="4929188"/>
                        <a:ext cx="98107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1125538"/>
            <a:ext cx="7772400" cy="4967287"/>
          </a:xfrm>
        </p:spPr>
        <p:txBody>
          <a:bodyPr/>
          <a:lstStyle/>
          <a:p>
            <a:pPr marL="0" indent="228600" algn="just" rtl="1" eaLnBrk="1" hangingPunct="1">
              <a:spcBef>
                <a:spcPts val="1200"/>
              </a:spcBef>
              <a:spcAft>
                <a:spcPts val="1200"/>
              </a:spcAft>
              <a:buFont typeface="Wingdings" pitchFamily="2" charset="2"/>
              <a:buNone/>
            </a:pPr>
            <a:r>
              <a:rPr lang="ar-SY" sz="2400" smtClean="0"/>
              <a:t>يمكن حساب الدور الأساسي </a:t>
            </a:r>
            <a:r>
              <a:rPr lang="en-US" sz="2400" i="1" dirty="0" smtClean="0"/>
              <a:t>T</a:t>
            </a:r>
            <a:r>
              <a:rPr lang="ar-SY" sz="2400" smtClean="0"/>
              <a:t> بأي طريقة من طر</a:t>
            </a:r>
            <a:r>
              <a:rPr lang="ar-SA" sz="2400" smtClean="0"/>
              <a:t>ائ</a:t>
            </a:r>
            <a:r>
              <a:rPr lang="ar-SY" sz="2400" smtClean="0"/>
              <a:t>ق التحليل الديناميكي بالاعتماد على الخصائص الإنشائية للجملة المقاومة للقوى الجانبية من مقاومة وصلابة عناصر وتوزيع كتل. </a:t>
            </a:r>
            <a:r>
              <a:rPr lang="ar-AE" sz="2400" smtClean="0">
                <a:solidFill>
                  <a:srgbClr val="0099CC"/>
                </a:solidFill>
              </a:rPr>
              <a:t>و</a:t>
            </a:r>
            <a:r>
              <a:rPr lang="ar-SY" sz="2400" smtClean="0">
                <a:solidFill>
                  <a:srgbClr val="0099CC"/>
                </a:solidFill>
              </a:rPr>
              <a:t>يجب الأخذ بالحسبان تأثير التشققات في المقاطع الخرسانية والحجرية على صلابة العناصر</a:t>
            </a:r>
            <a:r>
              <a:rPr lang="ar-SY" sz="2400" smtClean="0"/>
              <a:t>.</a:t>
            </a:r>
          </a:p>
          <a:p>
            <a:pPr marL="0" indent="228600" algn="just" rtl="1" eaLnBrk="1" hangingPunct="1">
              <a:spcBef>
                <a:spcPts val="1200"/>
              </a:spcBef>
              <a:spcAft>
                <a:spcPts val="1200"/>
              </a:spcAft>
              <a:buFont typeface="Wingdings" pitchFamily="2" charset="2"/>
              <a:buNone/>
            </a:pPr>
            <a:r>
              <a:rPr lang="ar-SY" sz="2400" smtClean="0"/>
              <a:t>ويمكن تقدير الدور الأساسي </a:t>
            </a:r>
            <a:r>
              <a:rPr lang="en-US" sz="2400" i="1" dirty="0" smtClean="0"/>
              <a:t>T</a:t>
            </a:r>
            <a:r>
              <a:rPr lang="ar-SY" sz="2400" smtClean="0"/>
              <a:t> باستخدام علاقة ريلي التالية:</a:t>
            </a:r>
          </a:p>
          <a:p>
            <a:pPr marL="0" indent="228600" algn="just" rtl="1" eaLnBrk="1" hangingPunct="1">
              <a:spcBef>
                <a:spcPts val="1200"/>
              </a:spcBef>
              <a:spcAft>
                <a:spcPts val="1200"/>
              </a:spcAft>
              <a:buFont typeface="Wingdings" pitchFamily="2" charset="2"/>
              <a:buNone/>
            </a:pPr>
            <a:r>
              <a:rPr lang="ar-SY" sz="2400" smtClean="0"/>
              <a:t>(</a:t>
            </a:r>
            <a:r>
              <a:rPr lang="en-US" sz="2400" dirty="0" smtClean="0"/>
              <a:t>7</a:t>
            </a:r>
            <a:r>
              <a:rPr lang="ar-SY" sz="2400" smtClean="0"/>
              <a:t>)	</a:t>
            </a:r>
          </a:p>
          <a:p>
            <a:pPr marL="0" indent="228600" algn="just" rtl="1" eaLnBrk="1" hangingPunct="1">
              <a:spcBef>
                <a:spcPts val="1200"/>
              </a:spcBef>
              <a:spcAft>
                <a:spcPts val="1200"/>
              </a:spcAft>
              <a:buFont typeface="Wingdings" pitchFamily="2" charset="2"/>
              <a:buNone/>
            </a:pPr>
            <a:endParaRPr lang="en-US" sz="2400" dirty="0" smtClean="0"/>
          </a:p>
        </p:txBody>
      </p:sp>
      <p:sp>
        <p:nvSpPr>
          <p:cNvPr id="51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5122" name="Object 4"/>
          <p:cNvGraphicFramePr>
            <a:graphicFrameLocks noChangeAspect="1"/>
          </p:cNvGraphicFramePr>
          <p:nvPr/>
        </p:nvGraphicFramePr>
        <p:xfrm>
          <a:off x="1455738" y="3500438"/>
          <a:ext cx="5438775" cy="1011237"/>
        </p:xfrm>
        <a:graphic>
          <a:graphicData uri="http://schemas.openxmlformats.org/presentationml/2006/ole">
            <mc:AlternateContent xmlns:mc="http://schemas.openxmlformats.org/markup-compatibility/2006">
              <mc:Choice xmlns:v="urn:schemas-microsoft-com:vml" Requires="v">
                <p:oleObj spid="_x0000_s5134" name="معادلة" r:id="rId3" imgW="2565400" imgH="482600" progId="Equation.3">
                  <p:embed/>
                </p:oleObj>
              </mc:Choice>
              <mc:Fallback>
                <p:oleObj name="معادلة" r:id="rId3" imgW="2565400" imgH="48260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738" y="3500438"/>
                        <a:ext cx="5438775"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p:cNvSpPr>
            <a:spLocks noGrp="1" noChangeArrowheads="1"/>
          </p:cNvSpPr>
          <p:nvPr>
            <p:ph type="body" idx="1"/>
          </p:nvPr>
        </p:nvSpPr>
        <p:spPr>
          <a:xfrm>
            <a:off x="685800" y="908050"/>
            <a:ext cx="7772400" cy="5187950"/>
          </a:xfrm>
        </p:spPr>
        <p:txBody>
          <a:bodyPr/>
          <a:lstStyle/>
          <a:p>
            <a:pPr marL="0" indent="168275" algn="just" rtl="1" eaLnBrk="1" hangingPunct="1">
              <a:lnSpc>
                <a:spcPct val="115000"/>
              </a:lnSpc>
              <a:spcBef>
                <a:spcPts val="1200"/>
              </a:spcBef>
              <a:spcAft>
                <a:spcPts val="1200"/>
              </a:spcAft>
              <a:buFont typeface="Wingdings" pitchFamily="2" charset="2"/>
              <a:buNone/>
            </a:pPr>
            <a:r>
              <a:rPr lang="ar-SY" sz="2400" dirty="0" smtClean="0"/>
              <a:t>حيث:		وزن المنشأ الناتج عن المنسوب </a:t>
            </a:r>
            <a:r>
              <a:rPr lang="en-US" sz="2400" i="1" dirty="0" smtClean="0"/>
              <a:t>i</a:t>
            </a:r>
            <a:r>
              <a:rPr lang="ar-SY" sz="2400" dirty="0" smtClean="0"/>
              <a:t> وهو جزء من وزن المنشأ الكلي </a:t>
            </a:r>
            <a:r>
              <a:rPr lang="en-US" sz="2400" dirty="0" smtClean="0"/>
              <a:t>W</a:t>
            </a:r>
            <a:endParaRPr lang="ar-SY" sz="2400" dirty="0" smtClean="0"/>
          </a:p>
          <a:p>
            <a:pPr marL="0" indent="168275" algn="just" rtl="1" eaLnBrk="1" hangingPunct="1">
              <a:lnSpc>
                <a:spcPct val="115000"/>
              </a:lnSpc>
              <a:spcBef>
                <a:spcPts val="1200"/>
              </a:spcBef>
              <a:spcAft>
                <a:spcPts val="1200"/>
              </a:spcAft>
              <a:buFont typeface="Wingdings" pitchFamily="2" charset="2"/>
              <a:buNone/>
            </a:pPr>
            <a:r>
              <a:rPr lang="ar-SY" sz="2400" dirty="0" smtClean="0"/>
              <a:t>		 السهم المرن الأفقي الناتج عن تطبيق القوى الأفقية المركزة عند المناسيب </a:t>
            </a:r>
            <a:r>
              <a:rPr lang="en-US" sz="2400" dirty="0" smtClean="0"/>
              <a:t>1</a:t>
            </a:r>
            <a:r>
              <a:rPr lang="ar-SY" sz="2400" dirty="0" smtClean="0"/>
              <a:t>….</a:t>
            </a:r>
            <a:r>
              <a:rPr lang="en-US" sz="2400" dirty="0" smtClean="0"/>
              <a:t>,</a:t>
            </a:r>
            <a:r>
              <a:rPr lang="ar-SY" sz="2400" dirty="0" smtClean="0"/>
              <a:t>.</a:t>
            </a:r>
            <a:r>
              <a:rPr lang="en-US" sz="2400" dirty="0" smtClean="0"/>
              <a:t> n</a:t>
            </a:r>
            <a:r>
              <a:rPr lang="ar-SY" sz="2400" dirty="0" smtClean="0"/>
              <a:t> </a:t>
            </a:r>
          </a:p>
          <a:p>
            <a:pPr marL="0" indent="168275" algn="just" rtl="1" eaLnBrk="1" hangingPunct="1">
              <a:lnSpc>
                <a:spcPct val="115000"/>
              </a:lnSpc>
              <a:spcBef>
                <a:spcPts val="1200"/>
              </a:spcBef>
              <a:spcAft>
                <a:spcPts val="1200"/>
              </a:spcAft>
              <a:buFont typeface="Wingdings" pitchFamily="2" charset="2"/>
              <a:buNone/>
            </a:pPr>
            <a:r>
              <a:rPr lang="ar-SY" sz="2400" dirty="0" smtClean="0"/>
              <a:t> 		 القوى الزلزالية الأفقية المركزة عند المناسيب </a:t>
            </a:r>
            <a:r>
              <a:rPr lang="en-US" sz="2400" dirty="0" smtClean="0"/>
              <a:t>1</a:t>
            </a:r>
            <a:r>
              <a:rPr lang="ar-SY" sz="2400" dirty="0" smtClean="0"/>
              <a:t>,…, </a:t>
            </a:r>
            <a:r>
              <a:rPr lang="en-US" sz="2400" dirty="0" smtClean="0"/>
              <a:t>n </a:t>
            </a:r>
            <a:endParaRPr lang="ar-SY" sz="2400" dirty="0" smtClean="0"/>
          </a:p>
          <a:p>
            <a:pPr marL="0" indent="168275" algn="just" rtl="1" eaLnBrk="1" hangingPunct="1">
              <a:lnSpc>
                <a:spcPct val="115000"/>
              </a:lnSpc>
              <a:spcBef>
                <a:spcPts val="1200"/>
              </a:spcBef>
              <a:spcAft>
                <a:spcPts val="1200"/>
              </a:spcAft>
              <a:buFont typeface="Wingdings" pitchFamily="2" charset="2"/>
              <a:buNone/>
            </a:pPr>
            <a:r>
              <a:rPr lang="ar-SY" sz="2400" dirty="0" smtClean="0"/>
              <a:t>	والمحددة بالعلاقة </a:t>
            </a:r>
            <a:r>
              <a:rPr lang="en-US" sz="2400" dirty="0" smtClean="0"/>
              <a:t>(13)</a:t>
            </a:r>
            <a:endParaRPr lang="ar-SY" sz="2400" dirty="0" smtClean="0"/>
          </a:p>
          <a:p>
            <a:pPr marL="0" indent="168275" algn="just" rtl="1" eaLnBrk="1" hangingPunct="1">
              <a:lnSpc>
                <a:spcPct val="115000"/>
              </a:lnSpc>
              <a:spcBef>
                <a:spcPts val="1200"/>
              </a:spcBef>
              <a:spcAft>
                <a:spcPts val="1200"/>
              </a:spcAft>
              <a:buFont typeface="Wingdings" pitchFamily="2" charset="2"/>
              <a:buNone/>
            </a:pPr>
            <a:r>
              <a:rPr lang="ar-SY" sz="2400" dirty="0" smtClean="0"/>
              <a:t>        القوة الزلزالية الأفقية المركزة عند أعلى المنشأ والمحددة بالعلاقة (</a:t>
            </a:r>
            <a:r>
              <a:rPr lang="en-US" sz="2400" dirty="0" smtClean="0"/>
              <a:t>12</a:t>
            </a:r>
            <a:r>
              <a:rPr lang="ar-SY" sz="2400" dirty="0" smtClean="0"/>
              <a:t>)</a:t>
            </a:r>
            <a:endParaRPr lang="en-US" sz="2400" dirty="0" smtClean="0"/>
          </a:p>
        </p:txBody>
      </p:sp>
      <p:sp>
        <p:nvSpPr>
          <p:cNvPr id="615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6146" name="Object 4"/>
          <p:cNvGraphicFramePr>
            <a:graphicFrameLocks noChangeAspect="1"/>
          </p:cNvGraphicFramePr>
          <p:nvPr/>
        </p:nvGraphicFramePr>
        <p:xfrm>
          <a:off x="6804025" y="765175"/>
          <a:ext cx="523875" cy="661988"/>
        </p:xfrm>
        <a:graphic>
          <a:graphicData uri="http://schemas.openxmlformats.org/presentationml/2006/ole">
            <mc:AlternateContent xmlns:mc="http://schemas.openxmlformats.org/markup-compatibility/2006">
              <mc:Choice xmlns:v="urn:schemas-microsoft-com:vml" Requires="v">
                <p:oleObj spid="_x0000_s6194" name="Equation" r:id="rId3" imgW="177646" imgH="228402" progId="Equation.3">
                  <p:embed/>
                </p:oleObj>
              </mc:Choice>
              <mc:Fallback>
                <p:oleObj name="Equation" r:id="rId3" imgW="177646" imgH="228402" progId="Equation.3">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765175"/>
                        <a:ext cx="523875"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6147" name="Object 6"/>
          <p:cNvGraphicFramePr>
            <a:graphicFrameLocks noChangeAspect="1"/>
          </p:cNvGraphicFramePr>
          <p:nvPr/>
        </p:nvGraphicFramePr>
        <p:xfrm>
          <a:off x="6516688" y="1989138"/>
          <a:ext cx="1512887" cy="504825"/>
        </p:xfrm>
        <a:graphic>
          <a:graphicData uri="http://schemas.openxmlformats.org/presentationml/2006/ole">
            <mc:AlternateContent xmlns:mc="http://schemas.openxmlformats.org/markup-compatibility/2006">
              <mc:Choice xmlns:v="urn:schemas-microsoft-com:vml" Requires="v">
                <p:oleObj spid="_x0000_s6195" name="Equation" r:id="rId5" imgW="533169" imgH="228501" progId="Equation.3">
                  <p:embed/>
                </p:oleObj>
              </mc:Choice>
              <mc:Fallback>
                <p:oleObj name="Equation" r:id="rId5" imgW="533169" imgH="228501" progId="Equation.3">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1989138"/>
                        <a:ext cx="151288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6148" name="Object 8"/>
          <p:cNvGraphicFramePr>
            <a:graphicFrameLocks noChangeAspect="1"/>
          </p:cNvGraphicFramePr>
          <p:nvPr/>
        </p:nvGraphicFramePr>
        <p:xfrm>
          <a:off x="6659563" y="3213100"/>
          <a:ext cx="1296987" cy="533400"/>
        </p:xfrm>
        <a:graphic>
          <a:graphicData uri="http://schemas.openxmlformats.org/presentationml/2006/ole">
            <mc:AlternateContent xmlns:mc="http://schemas.openxmlformats.org/markup-compatibility/2006">
              <mc:Choice xmlns:v="urn:schemas-microsoft-com:vml" Requires="v">
                <p:oleObj spid="_x0000_s6196" name="Equation" r:id="rId7" imgW="533169" imgH="228501" progId="Equation.3">
                  <p:embed/>
                </p:oleObj>
              </mc:Choice>
              <mc:Fallback>
                <p:oleObj name="Equation" r:id="rId7" imgW="533169" imgH="228501" progId="Equation.3">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563" y="3213100"/>
                        <a:ext cx="12969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10"/>
          <p:cNvGraphicFramePr>
            <a:graphicFrameLocks noChangeAspect="1"/>
          </p:cNvGraphicFramePr>
          <p:nvPr/>
        </p:nvGraphicFramePr>
        <p:xfrm>
          <a:off x="7715250" y="4643438"/>
          <a:ext cx="365125" cy="515937"/>
        </p:xfrm>
        <a:graphic>
          <a:graphicData uri="http://schemas.openxmlformats.org/presentationml/2006/ole">
            <mc:AlternateContent xmlns:mc="http://schemas.openxmlformats.org/markup-compatibility/2006">
              <mc:Choice xmlns:v="urn:schemas-microsoft-com:vml" Requires="v">
                <p:oleObj spid="_x0000_s6197" name="Equation" r:id="rId9" imgW="165028" imgH="228501" progId="Equation.3">
                  <p:embed/>
                </p:oleObj>
              </mc:Choice>
              <mc:Fallback>
                <p:oleObj name="Equation" r:id="rId9" imgW="165028" imgH="228501" progId="Equation.3">
                  <p:embed/>
                  <p:pic>
                    <p:nvPicPr>
                      <p:cNvPr id="0" name="Picture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0" y="4643438"/>
                        <a:ext cx="365125"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685800" y="1627188"/>
            <a:ext cx="7772400" cy="2741612"/>
          </a:xfrm>
        </p:spPr>
        <p:txBody>
          <a:bodyPr/>
          <a:lstStyle/>
          <a:p>
            <a:pPr marL="0" indent="168275" algn="just" rtl="1" eaLnBrk="1" hangingPunct="1">
              <a:buFont typeface="Wingdings" pitchFamily="2" charset="2"/>
              <a:buNone/>
            </a:pPr>
            <a:r>
              <a:rPr lang="ar-SY" sz="2400" smtClean="0">
                <a:solidFill>
                  <a:srgbClr val="FF0000"/>
                </a:solidFill>
              </a:rPr>
              <a:t>عندما تزيد قيمة </a:t>
            </a:r>
            <a:r>
              <a:rPr lang="en-US" sz="2400" i="1" dirty="0" smtClean="0">
                <a:solidFill>
                  <a:srgbClr val="FF0000"/>
                </a:solidFill>
              </a:rPr>
              <a:t>T</a:t>
            </a:r>
            <a:r>
              <a:rPr lang="ar-SY" sz="2400" smtClean="0">
                <a:solidFill>
                  <a:srgbClr val="FF0000"/>
                </a:solidFill>
              </a:rPr>
              <a:t> المحسوبة بطرق التحليل الديناميكي الدقيقة أو بطريقة ريلي على قيمة </a:t>
            </a:r>
            <a:r>
              <a:rPr lang="en-US" sz="2400" i="1" dirty="0" smtClean="0">
                <a:solidFill>
                  <a:srgbClr val="FF0000"/>
                </a:solidFill>
              </a:rPr>
              <a:t>T </a:t>
            </a:r>
            <a:r>
              <a:rPr lang="ar-SY" sz="2400" smtClean="0">
                <a:solidFill>
                  <a:srgbClr val="FF0000"/>
                </a:solidFill>
              </a:rPr>
              <a:t>المحسوبة وفقا للفقرة (</a:t>
            </a:r>
            <a:r>
              <a:rPr lang="en-US" sz="2400" dirty="0" smtClean="0">
                <a:solidFill>
                  <a:srgbClr val="FF0000"/>
                </a:solidFill>
              </a:rPr>
              <a:t>3</a:t>
            </a:r>
            <a:r>
              <a:rPr lang="ar-SY" sz="2400" smtClean="0">
                <a:solidFill>
                  <a:srgbClr val="FF0000"/>
                </a:solidFill>
              </a:rPr>
              <a:t>) السابقة يسمح بزيا</a:t>
            </a:r>
            <a:r>
              <a:rPr lang="ar-AE" sz="2400" smtClean="0">
                <a:solidFill>
                  <a:srgbClr val="FF0000"/>
                </a:solidFill>
              </a:rPr>
              <a:t>د</a:t>
            </a:r>
            <a:r>
              <a:rPr lang="ar-SY" sz="2400" smtClean="0">
                <a:solidFill>
                  <a:srgbClr val="FF0000"/>
                </a:solidFill>
              </a:rPr>
              <a:t>ة </a:t>
            </a:r>
            <a:r>
              <a:rPr lang="en-US" sz="2400" i="1" dirty="0" smtClean="0">
                <a:solidFill>
                  <a:srgbClr val="FF0000"/>
                </a:solidFill>
              </a:rPr>
              <a:t>T</a:t>
            </a:r>
            <a:r>
              <a:rPr lang="ar-SY" sz="2400" smtClean="0">
                <a:solidFill>
                  <a:srgbClr val="FF0000"/>
                </a:solidFill>
              </a:rPr>
              <a:t> المحسوبة في الفقرة (</a:t>
            </a:r>
            <a:r>
              <a:rPr lang="en-US" sz="2400" dirty="0" smtClean="0">
                <a:solidFill>
                  <a:srgbClr val="FF0000"/>
                </a:solidFill>
              </a:rPr>
              <a:t>3</a:t>
            </a:r>
            <a:r>
              <a:rPr lang="ar-SY" sz="2400" smtClean="0">
                <a:solidFill>
                  <a:srgbClr val="FF0000"/>
                </a:solidFill>
              </a:rPr>
              <a:t>)</a:t>
            </a:r>
            <a:r>
              <a:rPr lang="ar-SY" sz="2400" i="1" smtClean="0">
                <a:solidFill>
                  <a:srgbClr val="FF0000"/>
                </a:solidFill>
              </a:rPr>
              <a:t> </a:t>
            </a:r>
            <a:r>
              <a:rPr lang="ar-SY" sz="2400" smtClean="0">
                <a:solidFill>
                  <a:srgbClr val="FF0000"/>
                </a:solidFill>
              </a:rPr>
              <a:t>بـ</a:t>
            </a:r>
            <a:r>
              <a:rPr lang="en-US" sz="2400" dirty="0" smtClean="0">
                <a:solidFill>
                  <a:srgbClr val="FF0000"/>
                </a:solidFill>
              </a:rPr>
              <a:t>30%</a:t>
            </a:r>
            <a:r>
              <a:rPr lang="ar-SY" sz="2400" smtClean="0">
                <a:solidFill>
                  <a:srgbClr val="FF0000"/>
                </a:solidFill>
              </a:rPr>
              <a:t> من قيمتها في المنطقة الزلزالية (</a:t>
            </a:r>
            <a:r>
              <a:rPr lang="en-US" sz="2400" dirty="0" smtClean="0">
                <a:solidFill>
                  <a:srgbClr val="FF0000"/>
                </a:solidFill>
              </a:rPr>
              <a:t>4</a:t>
            </a:r>
            <a:r>
              <a:rPr lang="ar-SY" sz="2400" smtClean="0">
                <a:solidFill>
                  <a:srgbClr val="FF0000"/>
                </a:solidFill>
              </a:rPr>
              <a:t>) وبـ</a:t>
            </a:r>
            <a:r>
              <a:rPr lang="en-US" sz="2400" dirty="0" smtClean="0">
                <a:solidFill>
                  <a:srgbClr val="FF0000"/>
                </a:solidFill>
              </a:rPr>
              <a:t>40%</a:t>
            </a:r>
            <a:r>
              <a:rPr lang="ar-SY" sz="2400" smtClean="0">
                <a:solidFill>
                  <a:srgbClr val="FF0000"/>
                </a:solidFill>
              </a:rPr>
              <a:t> من قيمتها في بقية المناط</a:t>
            </a:r>
            <a:r>
              <a:rPr lang="ar-SY" sz="2400" i="1" smtClean="0">
                <a:solidFill>
                  <a:srgbClr val="FF0000"/>
                </a:solidFill>
              </a:rPr>
              <a:t>ق </a:t>
            </a:r>
            <a:r>
              <a:rPr lang="ar-SY" sz="2400" smtClean="0">
                <a:solidFill>
                  <a:srgbClr val="FF0000"/>
                </a:solidFill>
              </a:rPr>
              <a:t>الزلزالية.</a:t>
            </a:r>
            <a:endParaRPr lang="en-US" sz="2400" dirty="0" smtClean="0">
              <a:solidFill>
                <a:srgbClr val="FF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type="body" idx="1"/>
          </p:nvPr>
        </p:nvSpPr>
        <p:spPr>
          <a:xfrm>
            <a:off x="685800" y="765175"/>
            <a:ext cx="7772400" cy="5330825"/>
          </a:xfrm>
        </p:spPr>
        <p:txBody>
          <a:bodyPr/>
          <a:lstStyle/>
          <a:p>
            <a:pPr marL="0" indent="228600" algn="just" rtl="1" eaLnBrk="1" hangingPunct="1">
              <a:spcBef>
                <a:spcPts val="1200"/>
              </a:spcBef>
              <a:spcAft>
                <a:spcPts val="1200"/>
              </a:spcAft>
              <a:buFont typeface="Wingdings" pitchFamily="2" charset="2"/>
              <a:buNone/>
            </a:pPr>
            <a:r>
              <a:rPr lang="ar-SA" sz="2400" dirty="0" smtClean="0"/>
              <a:t>يجب أن لا</a:t>
            </a:r>
            <a:r>
              <a:rPr lang="ar-SY" sz="2400" dirty="0" smtClean="0"/>
              <a:t> </a:t>
            </a:r>
            <a:r>
              <a:rPr lang="ar-SA" sz="2400" dirty="0" smtClean="0"/>
              <a:t>يزيد القص القاعدي المحسوب وفق العلاقة (1) عن القص المحسوب وفق العلاقة (8) كما يجب أن لا يقل عن القص المحسوب وفق العلاقة (9).</a:t>
            </a:r>
            <a:endParaRPr lang="en-US" sz="2400" dirty="0" smtClean="0"/>
          </a:p>
          <a:p>
            <a:pPr marL="0" indent="228600" algn="just" rtl="1" eaLnBrk="1" hangingPunct="1">
              <a:spcBef>
                <a:spcPts val="1200"/>
              </a:spcBef>
              <a:spcAft>
                <a:spcPts val="1200"/>
              </a:spcAft>
              <a:buFont typeface="Wingdings" pitchFamily="2" charset="2"/>
              <a:buNone/>
            </a:pPr>
            <a:r>
              <a:rPr lang="en-US" sz="2400" dirty="0" smtClean="0"/>
              <a:t> 			</a:t>
            </a:r>
            <a:r>
              <a:rPr lang="ar-SA" sz="2400" dirty="0" smtClean="0"/>
              <a:t>(8</a:t>
            </a:r>
            <a:r>
              <a:rPr lang="ar-SY" sz="2400" dirty="0" smtClean="0"/>
              <a:t>)</a:t>
            </a:r>
            <a:endParaRPr lang="en-US" sz="2400" dirty="0" smtClean="0"/>
          </a:p>
          <a:p>
            <a:pPr marL="0" indent="228600" algn="just" rtl="1" eaLnBrk="1" hangingPunct="1">
              <a:spcBef>
                <a:spcPts val="1200"/>
              </a:spcBef>
              <a:spcAft>
                <a:spcPts val="1200"/>
              </a:spcAft>
              <a:buFont typeface="Wingdings" pitchFamily="2" charset="2"/>
              <a:buNone/>
            </a:pPr>
            <a:r>
              <a:rPr lang="en-US" sz="2400" dirty="0" smtClean="0"/>
              <a:t> 			</a:t>
            </a:r>
            <a:r>
              <a:rPr lang="ar-SA" sz="2400" dirty="0" smtClean="0"/>
              <a:t>(9</a:t>
            </a:r>
            <a:r>
              <a:rPr lang="ar-SY" sz="2400" dirty="0" smtClean="0"/>
              <a:t>)</a:t>
            </a:r>
            <a:endParaRPr lang="ar-SA" sz="2400" dirty="0" smtClean="0"/>
          </a:p>
          <a:p>
            <a:pPr marL="0" indent="228600" algn="just" rtl="1" eaLnBrk="1" hangingPunct="1">
              <a:spcBef>
                <a:spcPts val="1200"/>
              </a:spcBef>
              <a:spcAft>
                <a:spcPts val="1200"/>
              </a:spcAft>
              <a:buFont typeface="Wingdings" pitchFamily="2" charset="2"/>
              <a:buNone/>
            </a:pPr>
            <a:r>
              <a:rPr lang="ar-SA" sz="2400" dirty="0" smtClean="0"/>
              <a:t>حيث:  </a:t>
            </a:r>
            <a:r>
              <a:rPr lang="ar-SY" sz="2400" dirty="0" smtClean="0"/>
              <a:t> </a:t>
            </a:r>
            <a:r>
              <a:rPr lang="en-US" sz="2400" dirty="0" smtClean="0"/>
              <a:t>  </a:t>
            </a:r>
            <a:r>
              <a:rPr lang="ar-SA" sz="2400" dirty="0" smtClean="0"/>
              <a:t>معامل </a:t>
            </a:r>
            <a:r>
              <a:rPr lang="ar-SA" sz="2400" dirty="0" smtClean="0"/>
              <a:t>زلزالي يعتمد على زلزالية المنطقة وشروط تربة الموقع ويحدد من الجدول (</a:t>
            </a:r>
            <a:r>
              <a:rPr lang="en-US" sz="2400" dirty="0" smtClean="0"/>
              <a:t>6</a:t>
            </a:r>
            <a:r>
              <a:rPr lang="ar-SA" sz="2400" dirty="0" smtClean="0"/>
              <a:t>).</a:t>
            </a:r>
            <a:endParaRPr lang="en-US" sz="2400" dirty="0" smtClean="0"/>
          </a:p>
        </p:txBody>
      </p:sp>
      <p:sp>
        <p:nvSpPr>
          <p:cNvPr id="717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7170" name="Object 4"/>
          <p:cNvGraphicFramePr>
            <a:graphicFrameLocks noChangeAspect="1"/>
          </p:cNvGraphicFramePr>
          <p:nvPr>
            <p:extLst>
              <p:ext uri="{D42A27DB-BD31-4B8C-83A1-F6EECF244321}">
                <p14:modId xmlns:p14="http://schemas.microsoft.com/office/powerpoint/2010/main" val="1316658075"/>
              </p:ext>
            </p:extLst>
          </p:nvPr>
        </p:nvGraphicFramePr>
        <p:xfrm>
          <a:off x="2124075" y="1988765"/>
          <a:ext cx="2132013" cy="792163"/>
        </p:xfrm>
        <a:graphic>
          <a:graphicData uri="http://schemas.openxmlformats.org/presentationml/2006/ole">
            <mc:AlternateContent xmlns:mc="http://schemas.openxmlformats.org/markup-compatibility/2006">
              <mc:Choice xmlns:v="urn:schemas-microsoft-com:vml" Requires="v">
                <p:oleObj spid="_x0000_s7206" name="Equation" r:id="rId3" imgW="901309" imgH="393529" progId="Equation.3">
                  <p:embed/>
                </p:oleObj>
              </mc:Choice>
              <mc:Fallback>
                <p:oleObj name="Equation" r:id="rId3" imgW="901309" imgH="393529"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988765"/>
                        <a:ext cx="2132013"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7171" name="Object 6"/>
          <p:cNvGraphicFramePr>
            <a:graphicFrameLocks noChangeAspect="1"/>
          </p:cNvGraphicFramePr>
          <p:nvPr/>
        </p:nvGraphicFramePr>
        <p:xfrm>
          <a:off x="2051050" y="2924175"/>
          <a:ext cx="2016125" cy="433388"/>
        </p:xfrm>
        <a:graphic>
          <a:graphicData uri="http://schemas.openxmlformats.org/presentationml/2006/ole">
            <mc:AlternateContent xmlns:mc="http://schemas.openxmlformats.org/markup-compatibility/2006">
              <mc:Choice xmlns:v="urn:schemas-microsoft-com:vml" Requires="v">
                <p:oleObj spid="_x0000_s7207" name="Equation" r:id="rId5" imgW="939800" imgH="228600" progId="Equation.3">
                  <p:embed/>
                </p:oleObj>
              </mc:Choice>
              <mc:Fallback>
                <p:oleObj name="Equation" r:id="rId5" imgW="939800" imgH="228600" progId="Equation.3">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924175"/>
                        <a:ext cx="201612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7172" name="Object 8"/>
          <p:cNvGraphicFramePr>
            <a:graphicFrameLocks noChangeAspect="1"/>
          </p:cNvGraphicFramePr>
          <p:nvPr/>
        </p:nvGraphicFramePr>
        <p:xfrm>
          <a:off x="7235825" y="3500438"/>
          <a:ext cx="390525" cy="446087"/>
        </p:xfrm>
        <a:graphic>
          <a:graphicData uri="http://schemas.openxmlformats.org/presentationml/2006/ole">
            <mc:AlternateContent xmlns:mc="http://schemas.openxmlformats.org/markup-compatibility/2006">
              <mc:Choice xmlns:v="urn:schemas-microsoft-com:vml" Requires="v">
                <p:oleObj spid="_x0000_s7208" name="Equation" r:id="rId7" imgW="203112" imgH="228501" progId="Equation.3">
                  <p:embed/>
                </p:oleObj>
              </mc:Choice>
              <mc:Fallback>
                <p:oleObj name="Equation" r:id="rId7" imgW="203112" imgH="228501" progId="Equation.3">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5825" y="3500438"/>
                        <a:ext cx="390525"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3"/>
          <p:cNvSpPr>
            <a:spLocks noGrp="1" noChangeArrowheads="1"/>
          </p:cNvSpPr>
          <p:nvPr>
            <p:ph type="body" idx="1"/>
          </p:nvPr>
        </p:nvSpPr>
        <p:spPr>
          <a:xfrm>
            <a:off x="684213" y="1125538"/>
            <a:ext cx="7772400" cy="4608512"/>
          </a:xfrm>
        </p:spPr>
        <p:txBody>
          <a:bodyPr/>
          <a:lstStyle/>
          <a:p>
            <a:pPr marL="0" indent="168275" algn="just" rtl="1" eaLnBrk="1" hangingPunct="1">
              <a:buFont typeface="Wingdings" pitchFamily="2" charset="2"/>
              <a:buNone/>
            </a:pPr>
            <a:r>
              <a:rPr lang="ar-SA" sz="2400" smtClean="0"/>
              <a:t>إضافة لما تقدم في المناطق ذات الزلزالية العالية (المنطقة 4) يجب أن لا يقل القص القاعدي عن المحسوب بالعلاقة التالية:</a:t>
            </a:r>
            <a:endParaRPr lang="en-US" sz="2400" dirty="0" smtClean="0"/>
          </a:p>
          <a:p>
            <a:pPr marL="0" indent="168275" algn="just" rtl="1" eaLnBrk="1" hangingPunct="1">
              <a:buFont typeface="Wingdings" pitchFamily="2" charset="2"/>
              <a:buNone/>
            </a:pPr>
            <a:r>
              <a:rPr lang="en-US" sz="2400" dirty="0" smtClean="0"/>
              <a:t> 			</a:t>
            </a:r>
            <a:r>
              <a:rPr lang="ar-SY" sz="2400" smtClean="0"/>
              <a:t>(</a:t>
            </a:r>
            <a:r>
              <a:rPr lang="ar-SA" sz="2400" smtClean="0"/>
              <a:t>10</a:t>
            </a:r>
            <a:r>
              <a:rPr lang="ar-SY" sz="2400" smtClean="0"/>
              <a:t>)</a:t>
            </a:r>
            <a:endParaRPr lang="ar-SA" sz="2400" smtClean="0"/>
          </a:p>
          <a:p>
            <a:pPr marL="0" indent="168275" algn="just" rtl="1" eaLnBrk="1" hangingPunct="1">
              <a:buFont typeface="Wingdings" pitchFamily="2" charset="2"/>
              <a:buNone/>
            </a:pPr>
            <a:endParaRPr lang="en-US" sz="2400" dirty="0" smtClean="0"/>
          </a:p>
          <a:p>
            <a:pPr marL="0" indent="168275" algn="just" rtl="1" eaLnBrk="1" hangingPunct="1">
              <a:buFont typeface="Wingdings" pitchFamily="2" charset="2"/>
              <a:buNone/>
            </a:pPr>
            <a:r>
              <a:rPr lang="ar-SA" sz="2400" smtClean="0"/>
              <a:t>حيث:   </a:t>
            </a:r>
            <a:r>
              <a:rPr lang="en-US" sz="2400" dirty="0" smtClean="0"/>
              <a:t> </a:t>
            </a:r>
            <a:r>
              <a:rPr lang="ar-SA" sz="2400" smtClean="0"/>
              <a:t>معامل القرب من المصدر ويعتمد على درجة القرب من صدع نشط معروف ويحدد من الجدول </a:t>
            </a:r>
            <a:r>
              <a:rPr lang="en-US" sz="2400" dirty="0" smtClean="0"/>
              <a:t>(10)</a:t>
            </a:r>
            <a:r>
              <a:rPr lang="ar-SA" sz="2400" smtClean="0"/>
              <a:t> ويستعمل</a:t>
            </a:r>
            <a:r>
              <a:rPr lang="ar-SY" sz="2400" smtClean="0"/>
              <a:t> </a:t>
            </a:r>
            <a:r>
              <a:rPr lang="ar-SA" sz="2400" smtClean="0"/>
              <a:t>  </a:t>
            </a:r>
            <a:endParaRPr lang="en-US" sz="2400" dirty="0" smtClean="0"/>
          </a:p>
          <a:p>
            <a:pPr marL="0" indent="168275" algn="just" rtl="1" eaLnBrk="1" hangingPunct="1">
              <a:buFont typeface="Wingdings" pitchFamily="2" charset="2"/>
              <a:buNone/>
            </a:pPr>
            <a:r>
              <a:rPr lang="en-US" sz="2400" dirty="0" smtClean="0"/>
              <a:t>   </a:t>
            </a:r>
            <a:r>
              <a:rPr lang="ar-SA" sz="2400" smtClean="0"/>
              <a:t>أيضاً في تحديد المعامل الزلزالي </a:t>
            </a:r>
            <a:r>
              <a:rPr lang="ar-SY" sz="2400" smtClean="0"/>
              <a:t>   </a:t>
            </a:r>
            <a:r>
              <a:rPr lang="ar-SA" sz="2400" smtClean="0"/>
              <a:t> للأبنية الواقعة في المنطقة الرابعة.</a:t>
            </a:r>
            <a:r>
              <a:rPr lang="en-US" sz="2400" dirty="0" smtClean="0"/>
              <a:t> </a:t>
            </a:r>
          </a:p>
        </p:txBody>
      </p:sp>
      <p:sp>
        <p:nvSpPr>
          <p:cNvPr id="819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8194" name="Object 4"/>
          <p:cNvGraphicFramePr>
            <a:graphicFrameLocks noChangeAspect="1"/>
          </p:cNvGraphicFramePr>
          <p:nvPr/>
        </p:nvGraphicFramePr>
        <p:xfrm>
          <a:off x="7164388" y="2781300"/>
          <a:ext cx="496887" cy="519113"/>
        </p:xfrm>
        <a:graphic>
          <a:graphicData uri="http://schemas.openxmlformats.org/presentationml/2006/ole">
            <mc:AlternateContent xmlns:mc="http://schemas.openxmlformats.org/markup-compatibility/2006">
              <mc:Choice xmlns:v="urn:schemas-microsoft-com:vml" Requires="v">
                <p:oleObj spid="_x0000_s8242" name="Equation" r:id="rId3" imgW="215806" imgH="228501" progId="Equation.3">
                  <p:embed/>
                </p:oleObj>
              </mc:Choice>
              <mc:Fallback>
                <p:oleObj name="Equation" r:id="rId3" imgW="215806" imgH="228501" progId="Equation.3">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2781300"/>
                        <a:ext cx="496887"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6"/>
          <p:cNvGraphicFramePr>
            <a:graphicFrameLocks noChangeAspect="1"/>
          </p:cNvGraphicFramePr>
          <p:nvPr/>
        </p:nvGraphicFramePr>
        <p:xfrm>
          <a:off x="7956550" y="3716338"/>
          <a:ext cx="411163" cy="430212"/>
        </p:xfrm>
        <a:graphic>
          <a:graphicData uri="http://schemas.openxmlformats.org/presentationml/2006/ole">
            <mc:AlternateContent xmlns:mc="http://schemas.openxmlformats.org/markup-compatibility/2006">
              <mc:Choice xmlns:v="urn:schemas-microsoft-com:vml" Requires="v">
                <p:oleObj spid="_x0000_s8243" name="Equation" r:id="rId5" imgW="215806" imgH="228501" progId="Equation.3">
                  <p:embed/>
                </p:oleObj>
              </mc:Choice>
              <mc:Fallback>
                <p:oleObj name="Equation" r:id="rId5" imgW="215806" imgH="228501" progId="Equation.3">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716338"/>
                        <a:ext cx="411163"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8"/>
          <p:cNvGraphicFramePr>
            <a:graphicFrameLocks noChangeAspect="1"/>
          </p:cNvGraphicFramePr>
          <p:nvPr/>
        </p:nvGraphicFramePr>
        <p:xfrm>
          <a:off x="4427538" y="3644900"/>
          <a:ext cx="361950" cy="433388"/>
        </p:xfrm>
        <a:graphic>
          <a:graphicData uri="http://schemas.openxmlformats.org/presentationml/2006/ole">
            <mc:AlternateContent xmlns:mc="http://schemas.openxmlformats.org/markup-compatibility/2006">
              <mc:Choice xmlns:v="urn:schemas-microsoft-com:vml" Requires="v">
                <p:oleObj spid="_x0000_s8244" name="Equation" r:id="rId6" imgW="190500" imgH="228600" progId="Equation.3">
                  <p:embed/>
                </p:oleObj>
              </mc:Choice>
              <mc:Fallback>
                <p:oleObj name="Equation" r:id="rId6" imgW="190500" imgH="228600" progId="Equation.3">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3644900"/>
                        <a:ext cx="36195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10"/>
          <p:cNvGraphicFramePr>
            <a:graphicFrameLocks noChangeAspect="1"/>
          </p:cNvGraphicFramePr>
          <p:nvPr/>
        </p:nvGraphicFramePr>
        <p:xfrm>
          <a:off x="1763713" y="1916113"/>
          <a:ext cx="2519362" cy="792162"/>
        </p:xfrm>
        <a:graphic>
          <a:graphicData uri="http://schemas.openxmlformats.org/presentationml/2006/ole">
            <mc:AlternateContent xmlns:mc="http://schemas.openxmlformats.org/markup-compatibility/2006">
              <mc:Choice xmlns:v="urn:schemas-microsoft-com:vml" Requires="v">
                <p:oleObj spid="_x0000_s8245" name="Equation" r:id="rId8" imgW="1015559" imgH="406224" progId="Equation.3">
                  <p:embed/>
                </p:oleObj>
              </mc:Choice>
              <mc:Fallback>
                <p:oleObj name="Equation" r:id="rId8" imgW="1015559" imgH="406224" progId="Equation.3">
                  <p:embed/>
                  <p:pic>
                    <p:nvPicPr>
                      <p:cNvPr id="0"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713" y="1916113"/>
                        <a:ext cx="2519362"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684213" y="1341438"/>
            <a:ext cx="7772400" cy="3529012"/>
          </a:xfrm>
        </p:spPr>
        <p:txBody>
          <a:bodyPr/>
          <a:lstStyle/>
          <a:p>
            <a:pPr marL="0" indent="168275" algn="just" rtl="1" eaLnBrk="1" hangingPunct="1">
              <a:buFont typeface="Wingdings" pitchFamily="2" charset="2"/>
              <a:buNone/>
            </a:pPr>
            <a:r>
              <a:rPr lang="ar-SA" b="1" dirty="0" smtClean="0">
                <a:solidFill>
                  <a:schemeClr val="accent2"/>
                </a:solidFill>
              </a:rPr>
              <a:t>4-  نوع مقطع التربة </a:t>
            </a:r>
            <a:r>
              <a:rPr lang="en-US" b="1" dirty="0" smtClean="0">
                <a:solidFill>
                  <a:schemeClr val="accent2"/>
                </a:solidFill>
              </a:rPr>
              <a:t>S  </a:t>
            </a:r>
            <a:r>
              <a:rPr lang="ar-SA" b="1" dirty="0" smtClean="0">
                <a:solidFill>
                  <a:schemeClr val="accent2"/>
                </a:solidFill>
              </a:rPr>
              <a:t>  </a:t>
            </a:r>
            <a:r>
              <a:rPr lang="en-US" b="1" dirty="0" smtClean="0">
                <a:solidFill>
                  <a:schemeClr val="accent2"/>
                </a:solidFill>
              </a:rPr>
              <a:t>Soil Profile Type</a:t>
            </a:r>
            <a:endParaRPr lang="ar-SA" b="1" dirty="0" smtClean="0">
              <a:solidFill>
                <a:schemeClr val="accent2"/>
              </a:solidFill>
            </a:endParaRPr>
          </a:p>
          <a:p>
            <a:pPr marL="0" indent="168275" algn="just" rtl="1" eaLnBrk="1" hangingPunct="1">
              <a:buFont typeface="Wingdings" pitchFamily="2" charset="2"/>
              <a:buNone/>
            </a:pPr>
            <a:endParaRPr lang="ar-SA" sz="2400" dirty="0" smtClean="0"/>
          </a:p>
          <a:p>
            <a:pPr marL="0" indent="168275" algn="just" rtl="1" eaLnBrk="1" hangingPunct="1">
              <a:buFont typeface="Wingdings" pitchFamily="2" charset="2"/>
              <a:buNone/>
            </a:pPr>
            <a:r>
              <a:rPr lang="ar-SA" sz="2400" dirty="0" smtClean="0"/>
              <a:t>يعكس نوع مقطع التربة </a:t>
            </a:r>
            <a:r>
              <a:rPr lang="en-US" sz="2400" i="1" dirty="0" smtClean="0"/>
              <a:t>S</a:t>
            </a:r>
            <a:r>
              <a:rPr lang="ar-SA" sz="2400" dirty="0" smtClean="0"/>
              <a:t> تأثير ظروف التربة في الموقع على حركة الأرض ويحدد من الجدول (7) وفقاً لتوصيف عام للتربة أو وفقاً لخواص التربة الفيزيائية التي تحدد باختبارات معيارية كسرعة موجة القص أو تجربة الاختراق النظامية أو مقاومة القص غير الم</a:t>
            </a:r>
            <a:r>
              <a:rPr lang="ar-SY" sz="2400" dirty="0" smtClean="0"/>
              <a:t>ع</a:t>
            </a:r>
            <a:r>
              <a:rPr lang="ar-SA" sz="2400" dirty="0" smtClean="0"/>
              <a:t>رف.</a:t>
            </a:r>
            <a:endParaRPr lang="en-US" sz="24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3"/>
          <p:cNvSpPr>
            <a:spLocks noGrp="1" noChangeArrowheads="1"/>
          </p:cNvSpPr>
          <p:nvPr>
            <p:ph type="body" idx="1"/>
          </p:nvPr>
        </p:nvSpPr>
        <p:spPr>
          <a:xfrm>
            <a:off x="685800" y="620713"/>
            <a:ext cx="7772400" cy="5475287"/>
          </a:xfrm>
        </p:spPr>
        <p:txBody>
          <a:bodyPr/>
          <a:lstStyle/>
          <a:p>
            <a:pPr marL="0" indent="288925" algn="just" rtl="1" eaLnBrk="1" hangingPunct="1">
              <a:spcBef>
                <a:spcPts val="1200"/>
              </a:spcBef>
              <a:spcAft>
                <a:spcPts val="1200"/>
              </a:spcAft>
              <a:buFont typeface="Wingdings" pitchFamily="2" charset="2"/>
              <a:buNone/>
            </a:pPr>
            <a:r>
              <a:rPr lang="ar-SA" b="1" dirty="0" smtClean="0">
                <a:solidFill>
                  <a:schemeClr val="accent2"/>
                </a:solidFill>
              </a:rPr>
              <a:t>5-  معاملي القرب من المصدر</a:t>
            </a:r>
            <a:r>
              <a:rPr lang="ar-SY" b="1" dirty="0" smtClean="0">
                <a:solidFill>
                  <a:schemeClr val="accent2"/>
                </a:solidFill>
              </a:rPr>
              <a:t>    </a:t>
            </a:r>
            <a:r>
              <a:rPr lang="ar-SA" b="1" dirty="0" smtClean="0">
                <a:solidFill>
                  <a:schemeClr val="accent2"/>
                </a:solidFill>
              </a:rPr>
              <a:t> و    </a:t>
            </a:r>
            <a:r>
              <a:rPr lang="en-US" sz="1800" b="1" dirty="0" smtClean="0">
                <a:solidFill>
                  <a:schemeClr val="accent2"/>
                </a:solidFill>
              </a:rPr>
              <a:t>Factors </a:t>
            </a:r>
            <a:r>
              <a:rPr lang="ar-SY" b="1" dirty="0" smtClean="0">
                <a:solidFill>
                  <a:schemeClr val="accent2"/>
                </a:solidFill>
              </a:rPr>
              <a:t> </a:t>
            </a:r>
            <a:r>
              <a:rPr lang="en-US" sz="1800" b="1" dirty="0" smtClean="0">
                <a:solidFill>
                  <a:schemeClr val="accent2"/>
                </a:solidFill>
              </a:rPr>
              <a:t>Near Source</a:t>
            </a:r>
            <a:endParaRPr lang="ar-SA" sz="1800" b="1" dirty="0" smtClean="0">
              <a:solidFill>
                <a:schemeClr val="accent2"/>
              </a:solidFill>
            </a:endParaRPr>
          </a:p>
          <a:p>
            <a:pPr marL="0" indent="288925" algn="just" rtl="1" eaLnBrk="1" hangingPunct="1">
              <a:lnSpc>
                <a:spcPct val="115000"/>
              </a:lnSpc>
              <a:spcBef>
                <a:spcPts val="1200"/>
              </a:spcBef>
              <a:spcAft>
                <a:spcPts val="1200"/>
              </a:spcAft>
              <a:buFont typeface="Wingdings" pitchFamily="2" charset="2"/>
              <a:buNone/>
            </a:pPr>
            <a:r>
              <a:rPr lang="ar-SA" sz="2400" dirty="0" smtClean="0"/>
              <a:t>تصنف المصادر</a:t>
            </a:r>
            <a:r>
              <a:rPr lang="ar-SY" sz="2400" dirty="0" smtClean="0"/>
              <a:t> </a:t>
            </a:r>
            <a:r>
              <a:rPr lang="ar-SA" sz="2400" dirty="0" smtClean="0"/>
              <a:t>الزلزالية في المنطقة (4) إلى ثلاث أنواع </a:t>
            </a:r>
            <a:r>
              <a:rPr lang="en-US" sz="2400" dirty="0" smtClean="0"/>
              <a:t>C,B,A</a:t>
            </a:r>
            <a:r>
              <a:rPr lang="ar-SA" sz="2400" dirty="0" smtClean="0"/>
              <a:t> وفقاً لإمكانية ونشاط الصدوع في المنطقة المجاورة للمنشأ ويبين الجدول (8) تصنيف المصادر الزلزالية بدلالة معدل انزلاق الصدع والقدر الأعظمي للهزة التي يمكن أن يولدها.</a:t>
            </a:r>
          </a:p>
          <a:p>
            <a:pPr marL="0" indent="288925" algn="just" rtl="1" eaLnBrk="1" hangingPunct="1">
              <a:lnSpc>
                <a:spcPct val="115000"/>
              </a:lnSpc>
              <a:spcBef>
                <a:spcPts val="1200"/>
              </a:spcBef>
              <a:spcAft>
                <a:spcPts val="1200"/>
              </a:spcAft>
              <a:buFont typeface="Wingdings" pitchFamily="2" charset="2"/>
              <a:buNone/>
            </a:pPr>
            <a:r>
              <a:rPr lang="ar-SA" sz="2400" dirty="0" smtClean="0"/>
              <a:t>بناءً على نوع المصادر الزلزالية والبعد عنها يحدد معاملي القرب من الموقع </a:t>
            </a:r>
            <a:r>
              <a:rPr lang="ar-SY" sz="2400" dirty="0" smtClean="0"/>
              <a:t>   </a:t>
            </a:r>
            <a:r>
              <a:rPr lang="ar-SA" sz="2400" dirty="0" smtClean="0"/>
              <a:t> </a:t>
            </a:r>
            <a:r>
              <a:rPr lang="en-US" sz="2400" dirty="0" smtClean="0"/>
              <a:t> </a:t>
            </a:r>
            <a:r>
              <a:rPr lang="ar-SA" sz="2400" dirty="0" smtClean="0"/>
              <a:t>و</a:t>
            </a:r>
            <a:r>
              <a:rPr lang="ar-SY" sz="2400" dirty="0" smtClean="0"/>
              <a:t>  </a:t>
            </a:r>
            <a:r>
              <a:rPr lang="ar-SA" sz="2400" dirty="0" smtClean="0"/>
              <a:t>  </a:t>
            </a:r>
            <a:r>
              <a:rPr lang="en-US" sz="2400" dirty="0" smtClean="0"/>
              <a:t>     </a:t>
            </a:r>
            <a:r>
              <a:rPr lang="ar-SA" sz="2400" dirty="0" smtClean="0"/>
              <a:t>من الجدولين (9) و</a:t>
            </a:r>
            <a:r>
              <a:rPr lang="ar-SY" sz="2400" dirty="0" smtClean="0"/>
              <a:t> </a:t>
            </a:r>
            <a:r>
              <a:rPr lang="ar-SA" sz="2400" dirty="0" smtClean="0"/>
              <a:t>(10). يستخدم معاملي القرب من الموقع في تحديد المعاملين الزلزاليين</a:t>
            </a:r>
            <a:r>
              <a:rPr lang="ar-SY" sz="2400" dirty="0" smtClean="0"/>
              <a:t>  </a:t>
            </a:r>
            <a:r>
              <a:rPr lang="ar-SA" sz="2400" dirty="0" smtClean="0"/>
              <a:t>  و</a:t>
            </a:r>
            <a:r>
              <a:rPr lang="ar-SY" sz="2400" dirty="0" smtClean="0"/>
              <a:t> </a:t>
            </a:r>
            <a:r>
              <a:rPr lang="ar-SA" sz="2400" dirty="0" smtClean="0"/>
              <a:t>  </a:t>
            </a:r>
            <a:r>
              <a:rPr lang="ar-SY" sz="2400" dirty="0" smtClean="0"/>
              <a:t> </a:t>
            </a:r>
            <a:r>
              <a:rPr lang="ar-SA" sz="2400" dirty="0" smtClean="0"/>
              <a:t>من الجدولين (5) و(6) في المنطقة الرابعة.</a:t>
            </a:r>
            <a:endParaRPr lang="en-US" sz="2400" dirty="0" smtClean="0"/>
          </a:p>
        </p:txBody>
      </p:sp>
      <p:sp>
        <p:nvSpPr>
          <p:cNvPr id="92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9218" name="Object 4"/>
          <p:cNvGraphicFramePr>
            <a:graphicFrameLocks noChangeAspect="1"/>
          </p:cNvGraphicFramePr>
          <p:nvPr/>
        </p:nvGraphicFramePr>
        <p:xfrm>
          <a:off x="3643313" y="642938"/>
          <a:ext cx="576262" cy="512762"/>
        </p:xfrm>
        <a:graphic>
          <a:graphicData uri="http://schemas.openxmlformats.org/presentationml/2006/ole">
            <mc:AlternateContent xmlns:mc="http://schemas.openxmlformats.org/markup-compatibility/2006">
              <mc:Choice xmlns:v="urn:schemas-microsoft-com:vml" Requires="v">
                <p:oleObj spid="_x0000_s9282" name="Equation" r:id="rId3" imgW="203112" imgH="228501" progId="Equation.3">
                  <p:embed/>
                </p:oleObj>
              </mc:Choice>
              <mc:Fallback>
                <p:oleObj name="Equation" r:id="rId3" imgW="203112" imgH="228501" progId="Equation.3">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642938"/>
                        <a:ext cx="576262"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9219" name="Object 6"/>
          <p:cNvGraphicFramePr>
            <a:graphicFrameLocks noChangeAspect="1"/>
          </p:cNvGraphicFramePr>
          <p:nvPr>
            <p:extLst>
              <p:ext uri="{D42A27DB-BD31-4B8C-83A1-F6EECF244321}">
                <p14:modId xmlns:p14="http://schemas.microsoft.com/office/powerpoint/2010/main" val="276843973"/>
              </p:ext>
            </p:extLst>
          </p:nvPr>
        </p:nvGraphicFramePr>
        <p:xfrm>
          <a:off x="7257752" y="3861048"/>
          <a:ext cx="482600" cy="503237"/>
        </p:xfrm>
        <a:graphic>
          <a:graphicData uri="http://schemas.openxmlformats.org/presentationml/2006/ole">
            <mc:AlternateContent xmlns:mc="http://schemas.openxmlformats.org/markup-compatibility/2006">
              <mc:Choice xmlns:v="urn:schemas-microsoft-com:vml" Requires="v">
                <p:oleObj spid="_x0000_s9283" name="Equation" r:id="rId5" imgW="215806" imgH="228501" progId="Equation.3">
                  <p:embed/>
                </p:oleObj>
              </mc:Choice>
              <mc:Fallback>
                <p:oleObj name="Equation" r:id="rId5" imgW="215806" imgH="228501" progId="Equation.3">
                  <p:embed/>
                  <p:pic>
                    <p:nvPicPr>
                      <p:cNvPr id="0"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7752" y="3861048"/>
                        <a:ext cx="482600"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7"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sp>
        <p:nvSpPr>
          <p:cNvPr id="9228"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9221" name="Object 10"/>
          <p:cNvGraphicFramePr>
            <a:graphicFrameLocks noChangeAspect="1"/>
          </p:cNvGraphicFramePr>
          <p:nvPr/>
        </p:nvGraphicFramePr>
        <p:xfrm>
          <a:off x="2928938" y="642938"/>
          <a:ext cx="576262" cy="512762"/>
        </p:xfrm>
        <a:graphic>
          <a:graphicData uri="http://schemas.openxmlformats.org/presentationml/2006/ole">
            <mc:AlternateContent xmlns:mc="http://schemas.openxmlformats.org/markup-compatibility/2006">
              <mc:Choice xmlns:v="urn:schemas-microsoft-com:vml" Requires="v">
                <p:oleObj spid="_x0000_s9284" name="Equation" r:id="rId7" imgW="215806" imgH="228501" progId="Equation.3">
                  <p:embed/>
                </p:oleObj>
              </mc:Choice>
              <mc:Fallback>
                <p:oleObj name="Equation" r:id="rId7" imgW="215806" imgH="228501" progId="Equation.3">
                  <p:embed/>
                  <p:pic>
                    <p:nvPicPr>
                      <p:cNvPr id="0"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938" y="642938"/>
                        <a:ext cx="576262"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9" name="Rectangle 1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9222" name="Object 12"/>
          <p:cNvGraphicFramePr>
            <a:graphicFrameLocks noChangeAspect="1"/>
          </p:cNvGraphicFramePr>
          <p:nvPr>
            <p:extLst>
              <p:ext uri="{D42A27DB-BD31-4B8C-83A1-F6EECF244321}">
                <p14:modId xmlns:p14="http://schemas.microsoft.com/office/powerpoint/2010/main" val="4232645128"/>
              </p:ext>
            </p:extLst>
          </p:nvPr>
        </p:nvGraphicFramePr>
        <p:xfrm>
          <a:off x="3635896" y="4268797"/>
          <a:ext cx="452438" cy="517525"/>
        </p:xfrm>
        <a:graphic>
          <a:graphicData uri="http://schemas.openxmlformats.org/presentationml/2006/ole">
            <mc:AlternateContent xmlns:mc="http://schemas.openxmlformats.org/markup-compatibility/2006">
              <mc:Choice xmlns:v="urn:schemas-microsoft-com:vml" Requires="v">
                <p:oleObj spid="_x0000_s9285" name="Equation" r:id="rId9" imgW="203112" imgH="228501" progId="Equation.3">
                  <p:embed/>
                </p:oleObj>
              </mc:Choice>
              <mc:Fallback>
                <p:oleObj name="Equation" r:id="rId9" imgW="203112" imgH="228501" progId="Equation.3">
                  <p:embed/>
                  <p:pic>
                    <p:nvPicPr>
                      <p:cNvPr id="0"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96" y="4268797"/>
                        <a:ext cx="452438"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0" name="Rectangle 1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9223" name="Object 14"/>
          <p:cNvGraphicFramePr>
            <a:graphicFrameLocks noChangeAspect="1"/>
          </p:cNvGraphicFramePr>
          <p:nvPr/>
        </p:nvGraphicFramePr>
        <p:xfrm>
          <a:off x="4286248" y="4281497"/>
          <a:ext cx="420687" cy="504825"/>
        </p:xfrm>
        <a:graphic>
          <a:graphicData uri="http://schemas.openxmlformats.org/presentationml/2006/ole">
            <mc:AlternateContent xmlns:mc="http://schemas.openxmlformats.org/markup-compatibility/2006">
              <mc:Choice xmlns:v="urn:schemas-microsoft-com:vml" Requires="v">
                <p:oleObj spid="_x0000_s9286" name="Equation" r:id="rId11" imgW="190500" imgH="228600" progId="Equation.3">
                  <p:embed/>
                </p:oleObj>
              </mc:Choice>
              <mc:Fallback>
                <p:oleObj name="Equation" r:id="rId11" imgW="190500" imgH="228600" progId="Equation.3">
                  <p:embed/>
                  <p:pic>
                    <p:nvPicPr>
                      <p:cNvPr id="0" name="Picture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6248" y="4281497"/>
                        <a:ext cx="42068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31"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2200" y="3861048"/>
            <a:ext cx="476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r" eaLnBrk="1" hangingPunct="1"/>
            <a:r>
              <a:rPr lang="ar-SY" sz="3600" b="1" smtClean="0"/>
              <a:t>1- المقدمة:</a:t>
            </a:r>
            <a:r>
              <a:rPr lang="en-US" sz="3600" dirty="0" smtClean="0"/>
              <a:t> </a:t>
            </a:r>
          </a:p>
        </p:txBody>
      </p:sp>
      <p:sp>
        <p:nvSpPr>
          <p:cNvPr id="40963" name="Rectangle 3"/>
          <p:cNvSpPr>
            <a:spLocks noGrp="1" noChangeArrowheads="1"/>
          </p:cNvSpPr>
          <p:nvPr>
            <p:ph type="body" idx="1"/>
          </p:nvPr>
        </p:nvSpPr>
        <p:spPr/>
        <p:txBody>
          <a:bodyPr/>
          <a:lstStyle/>
          <a:p>
            <a:pPr marL="122238" indent="274638" algn="just" rtl="1" eaLnBrk="1" hangingPunct="1">
              <a:lnSpc>
                <a:spcPct val="90000"/>
              </a:lnSpc>
              <a:buFont typeface="Wingdings" pitchFamily="2" charset="2"/>
              <a:buNone/>
            </a:pPr>
            <a:r>
              <a:rPr lang="ar-SY" sz="2400" smtClean="0"/>
              <a:t>تحديد القوى الزلزالية بدقة خلال عمر المنشأ غير ممكن</a:t>
            </a:r>
            <a:r>
              <a:rPr lang="en-US" sz="2400" dirty="0" smtClean="0"/>
              <a:t> </a:t>
            </a:r>
            <a:r>
              <a:rPr lang="ar-SY" sz="2400" smtClean="0"/>
              <a:t>ولكن يجب تقدير </a:t>
            </a:r>
            <a:r>
              <a:rPr lang="ar-AE" sz="2400" smtClean="0"/>
              <a:t>هذه</a:t>
            </a:r>
            <a:r>
              <a:rPr lang="ar-SY" sz="2400" smtClean="0"/>
              <a:t> القوى بشكل منطقي مع مراعاة شروط أمان المنشأ والكلفة. </a:t>
            </a:r>
          </a:p>
          <a:p>
            <a:pPr marL="122238" indent="274638" algn="just" rtl="1" eaLnBrk="1" hangingPunct="1">
              <a:lnSpc>
                <a:spcPct val="90000"/>
              </a:lnSpc>
              <a:buFont typeface="Wingdings" pitchFamily="2" charset="2"/>
              <a:buNone/>
            </a:pPr>
            <a:endParaRPr lang="ar-SY" sz="2400" smtClean="0"/>
          </a:p>
          <a:p>
            <a:pPr marL="122238" indent="274638" algn="just" rtl="1" eaLnBrk="1" hangingPunct="1">
              <a:lnSpc>
                <a:spcPct val="90000"/>
              </a:lnSpc>
              <a:buFont typeface="Wingdings" pitchFamily="2" charset="2"/>
              <a:buNone/>
            </a:pPr>
            <a:r>
              <a:rPr lang="ar-SY" sz="2400" smtClean="0"/>
              <a:t>تعتمد القوى الزلزالية على عدد من العوامل مثل:</a:t>
            </a:r>
            <a:endParaRPr lang="ar-AE" sz="2400" smtClean="0"/>
          </a:p>
          <a:p>
            <a:pPr marL="122238" indent="274638" algn="just" rtl="1" eaLnBrk="1" hangingPunct="1">
              <a:lnSpc>
                <a:spcPct val="90000"/>
              </a:lnSpc>
            </a:pPr>
            <a:r>
              <a:rPr lang="ar-AE" sz="2400" smtClean="0"/>
              <a:t>مقاس</a:t>
            </a:r>
            <a:r>
              <a:rPr lang="ar-SY" sz="2400" smtClean="0"/>
              <a:t> وخصائص الهزة</a:t>
            </a:r>
          </a:p>
          <a:p>
            <a:pPr marL="122238" indent="274638" algn="just" rtl="1" eaLnBrk="1" hangingPunct="1">
              <a:lnSpc>
                <a:spcPct val="90000"/>
              </a:lnSpc>
            </a:pPr>
            <a:r>
              <a:rPr lang="ar-SY" sz="2400" smtClean="0"/>
              <a:t>البعد من ا</a:t>
            </a:r>
            <a:r>
              <a:rPr lang="ar-AE" sz="2400" smtClean="0"/>
              <a:t>لصدع</a:t>
            </a:r>
            <a:endParaRPr lang="ar-SY" sz="2400" smtClean="0"/>
          </a:p>
          <a:p>
            <a:pPr marL="122238" indent="274638" algn="just" rtl="1" eaLnBrk="1" hangingPunct="1">
              <a:lnSpc>
                <a:spcPct val="90000"/>
              </a:lnSpc>
            </a:pPr>
            <a:r>
              <a:rPr lang="ar-SY" sz="2400" smtClean="0"/>
              <a:t>جي</a:t>
            </a:r>
            <a:r>
              <a:rPr lang="ar-AE" sz="2400" smtClean="0"/>
              <a:t>ولوجية</a:t>
            </a:r>
            <a:r>
              <a:rPr lang="ar-SY" sz="2400" smtClean="0"/>
              <a:t> موقع المنشأ</a:t>
            </a:r>
          </a:p>
          <a:p>
            <a:pPr marL="122238" indent="274638" algn="just" rtl="1" eaLnBrk="1" hangingPunct="1">
              <a:lnSpc>
                <a:spcPct val="90000"/>
              </a:lnSpc>
            </a:pPr>
            <a:r>
              <a:rPr lang="ar-SY" sz="2400" smtClean="0"/>
              <a:t>نوع الجملة الإنشائية المقاومة للأحمال الجانبية.</a:t>
            </a:r>
            <a:endParaRPr lang="en-US"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Grp="1" noChangeArrowheads="1"/>
          </p:cNvSpPr>
          <p:nvPr>
            <p:ph type="body" idx="1"/>
          </p:nvPr>
        </p:nvSpPr>
        <p:spPr>
          <a:xfrm>
            <a:off x="685800" y="765175"/>
            <a:ext cx="7772400" cy="5330825"/>
          </a:xfrm>
        </p:spPr>
        <p:txBody>
          <a:bodyPr/>
          <a:lstStyle/>
          <a:p>
            <a:pPr marL="0" indent="168275" algn="just" rtl="1" eaLnBrk="1" hangingPunct="1">
              <a:lnSpc>
                <a:spcPct val="90000"/>
              </a:lnSpc>
              <a:buFont typeface="Wingdings" pitchFamily="2" charset="2"/>
              <a:buNone/>
            </a:pPr>
            <a:r>
              <a:rPr lang="ar-SA" sz="2600" b="1" dirty="0" smtClean="0">
                <a:solidFill>
                  <a:schemeClr val="accent2"/>
                </a:solidFill>
              </a:rPr>
              <a:t>6-  </a:t>
            </a:r>
            <a:r>
              <a:rPr lang="ar-SA" sz="2400" b="1" dirty="0" smtClean="0">
                <a:solidFill>
                  <a:schemeClr val="accent2"/>
                </a:solidFill>
              </a:rPr>
              <a:t>توزيع القوى الجانبية    </a:t>
            </a:r>
            <a:r>
              <a:rPr lang="en-US" sz="2400" b="1" dirty="0" smtClean="0">
                <a:solidFill>
                  <a:schemeClr val="accent2"/>
                </a:solidFill>
              </a:rPr>
              <a:t>Distribution of Lateral Forces</a:t>
            </a:r>
            <a:endParaRPr lang="ar-SY" sz="2400" b="1" dirty="0" smtClean="0">
              <a:solidFill>
                <a:schemeClr val="accent2"/>
              </a:solidFill>
            </a:endParaRPr>
          </a:p>
          <a:p>
            <a:pPr marL="0" indent="168275" algn="just" rtl="1" eaLnBrk="1" hangingPunct="1">
              <a:lnSpc>
                <a:spcPct val="115000"/>
              </a:lnSpc>
              <a:spcBef>
                <a:spcPts val="1200"/>
              </a:spcBef>
              <a:spcAft>
                <a:spcPts val="1200"/>
              </a:spcAft>
              <a:buFont typeface="Wingdings" pitchFamily="2" charset="2"/>
              <a:buNone/>
            </a:pPr>
            <a:r>
              <a:rPr lang="ar-SY" sz="2400" dirty="0" smtClean="0"/>
              <a:t>يوزع القص القاعدي </a:t>
            </a:r>
            <a:r>
              <a:rPr lang="en-US" sz="2400" i="1" dirty="0" smtClean="0"/>
              <a:t>V </a:t>
            </a:r>
            <a:r>
              <a:rPr lang="ar-SY" sz="2400" dirty="0" smtClean="0"/>
              <a:t>على ارتفاع البناء كقوة مركزه عند كل منسوب </a:t>
            </a:r>
            <a:r>
              <a:rPr lang="en-US" sz="2400" dirty="0" smtClean="0"/>
              <a:t>   </a:t>
            </a:r>
            <a:r>
              <a:rPr lang="ar-SY" sz="2400" dirty="0" smtClean="0"/>
              <a:t>إضافة إلى قوة مركزه </a:t>
            </a:r>
            <a:r>
              <a:rPr lang="en-US" sz="2400" dirty="0" smtClean="0"/>
              <a:t>   </a:t>
            </a:r>
            <a:r>
              <a:rPr lang="en-US" sz="2400" dirty="0" smtClean="0"/>
              <a:t> </a:t>
            </a:r>
            <a:r>
              <a:rPr lang="ar-SY" sz="2400" dirty="0" smtClean="0"/>
              <a:t>في </a:t>
            </a:r>
            <a:r>
              <a:rPr lang="ar-SY" sz="2400" dirty="0" smtClean="0"/>
              <a:t>أعلى البناء أي:</a:t>
            </a:r>
          </a:p>
          <a:p>
            <a:pPr marL="0" indent="168275" algn="just" rtl="1" eaLnBrk="1" hangingPunct="1">
              <a:lnSpc>
                <a:spcPct val="115000"/>
              </a:lnSpc>
              <a:spcBef>
                <a:spcPts val="1200"/>
              </a:spcBef>
              <a:spcAft>
                <a:spcPts val="1200"/>
              </a:spcAft>
              <a:buFont typeface="Wingdings" pitchFamily="2" charset="2"/>
              <a:buNone/>
            </a:pPr>
            <a:r>
              <a:rPr lang="ar-SY" sz="2400" dirty="0" smtClean="0"/>
              <a:t>(1</a:t>
            </a:r>
            <a:r>
              <a:rPr lang="ar-AE" sz="2400" dirty="0" smtClean="0"/>
              <a:t>1</a:t>
            </a:r>
            <a:r>
              <a:rPr lang="ar-SY" sz="2400" dirty="0" smtClean="0"/>
              <a:t>)	</a:t>
            </a:r>
          </a:p>
          <a:p>
            <a:pPr marL="0" indent="168275" algn="just" rtl="1" eaLnBrk="1" hangingPunct="1">
              <a:lnSpc>
                <a:spcPct val="115000"/>
              </a:lnSpc>
              <a:spcBef>
                <a:spcPts val="1200"/>
              </a:spcBef>
              <a:spcAft>
                <a:spcPts val="1200"/>
              </a:spcAft>
              <a:buFont typeface="Wingdings" pitchFamily="2" charset="2"/>
              <a:buNone/>
            </a:pPr>
            <a:r>
              <a:rPr lang="ar-SY" sz="2400" dirty="0" smtClean="0"/>
              <a:t>تحدد القوة الإضافية المركزة  في أعلى البناء بالعلاقة التالية:</a:t>
            </a:r>
          </a:p>
          <a:p>
            <a:pPr marL="0" indent="168275" algn="just" rtl="1" eaLnBrk="1" hangingPunct="1">
              <a:lnSpc>
                <a:spcPct val="115000"/>
              </a:lnSpc>
              <a:spcBef>
                <a:spcPts val="1200"/>
              </a:spcBef>
              <a:spcAft>
                <a:spcPts val="1200"/>
              </a:spcAft>
              <a:buFont typeface="Wingdings" pitchFamily="2" charset="2"/>
              <a:buNone/>
            </a:pPr>
            <a:r>
              <a:rPr lang="ar-SY" sz="2400" dirty="0" smtClean="0"/>
              <a:t>(</a:t>
            </a:r>
            <a:r>
              <a:rPr lang="en-US" sz="2400" dirty="0" smtClean="0"/>
              <a:t>12a</a:t>
            </a:r>
            <a:r>
              <a:rPr lang="ar-SY" sz="2400" dirty="0" smtClean="0"/>
              <a:t>)				       عندما    </a:t>
            </a:r>
          </a:p>
          <a:p>
            <a:pPr marL="0" indent="168275" algn="just" rtl="1" eaLnBrk="1" hangingPunct="1">
              <a:lnSpc>
                <a:spcPct val="115000"/>
              </a:lnSpc>
              <a:spcBef>
                <a:spcPts val="1200"/>
              </a:spcBef>
              <a:spcAft>
                <a:spcPts val="1200"/>
              </a:spcAft>
              <a:buFont typeface="Wingdings" pitchFamily="2" charset="2"/>
              <a:buNone/>
            </a:pPr>
            <a:r>
              <a:rPr lang="ar-SY" sz="2400" dirty="0" smtClean="0"/>
              <a:t>(</a:t>
            </a:r>
            <a:r>
              <a:rPr lang="en-US" sz="2400" dirty="0" smtClean="0"/>
              <a:t>12b</a:t>
            </a:r>
            <a:r>
              <a:rPr lang="ar-SY" sz="2400" dirty="0" smtClean="0"/>
              <a:t>)			    	       عندما </a:t>
            </a:r>
            <a:endParaRPr lang="en-US" sz="2400" dirty="0" smtClean="0"/>
          </a:p>
        </p:txBody>
      </p:sp>
      <p:sp>
        <p:nvSpPr>
          <p:cNvPr id="1025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0242" name="Object 4"/>
          <p:cNvGraphicFramePr>
            <a:graphicFrameLocks noChangeAspect="1"/>
          </p:cNvGraphicFramePr>
          <p:nvPr>
            <p:extLst>
              <p:ext uri="{D42A27DB-BD31-4B8C-83A1-F6EECF244321}">
                <p14:modId xmlns:p14="http://schemas.microsoft.com/office/powerpoint/2010/main" val="825597924"/>
              </p:ext>
            </p:extLst>
          </p:nvPr>
        </p:nvGraphicFramePr>
        <p:xfrm>
          <a:off x="6084168" y="1772816"/>
          <a:ext cx="307975" cy="433387"/>
        </p:xfrm>
        <a:graphic>
          <a:graphicData uri="http://schemas.openxmlformats.org/presentationml/2006/ole">
            <mc:AlternateContent xmlns:mc="http://schemas.openxmlformats.org/markup-compatibility/2006">
              <mc:Choice xmlns:v="urn:schemas-microsoft-com:vml" Requires="v">
                <p:oleObj spid="_x0000_s10326" name="Equation" r:id="rId3" imgW="165028" imgH="228501" progId="Equation.3">
                  <p:embed/>
                </p:oleObj>
              </mc:Choice>
              <mc:Fallback>
                <p:oleObj name="Equation" r:id="rId3" imgW="165028" imgH="228501" progId="Equation.3">
                  <p:embed/>
                  <p:pic>
                    <p:nvPicPr>
                      <p:cNvPr id="0"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772816"/>
                        <a:ext cx="307975"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6"/>
          <p:cNvGraphicFramePr>
            <a:graphicFrameLocks noChangeAspect="1"/>
          </p:cNvGraphicFramePr>
          <p:nvPr>
            <p:extLst>
              <p:ext uri="{D42A27DB-BD31-4B8C-83A1-F6EECF244321}">
                <p14:modId xmlns:p14="http://schemas.microsoft.com/office/powerpoint/2010/main" val="1683350079"/>
              </p:ext>
            </p:extLst>
          </p:nvPr>
        </p:nvGraphicFramePr>
        <p:xfrm>
          <a:off x="3707904" y="1714488"/>
          <a:ext cx="306388" cy="431800"/>
        </p:xfrm>
        <a:graphic>
          <a:graphicData uri="http://schemas.openxmlformats.org/presentationml/2006/ole">
            <mc:AlternateContent xmlns:mc="http://schemas.openxmlformats.org/markup-compatibility/2006">
              <mc:Choice xmlns:v="urn:schemas-microsoft-com:vml" Requires="v">
                <p:oleObj spid="_x0000_s10327" name="Equation" r:id="rId5" imgW="165028" imgH="228501" progId="Equation.3">
                  <p:embed/>
                </p:oleObj>
              </mc:Choice>
              <mc:Fallback>
                <p:oleObj name="Equation" r:id="rId5" imgW="165028" imgH="228501" progId="Equation.3">
                  <p:embed/>
                  <p:pic>
                    <p:nvPicPr>
                      <p:cNvPr id="0" name="Picture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1714488"/>
                        <a:ext cx="306388"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8"/>
          <p:cNvGraphicFramePr>
            <a:graphicFrameLocks noChangeAspect="1"/>
          </p:cNvGraphicFramePr>
          <p:nvPr>
            <p:extLst>
              <p:ext uri="{D42A27DB-BD31-4B8C-83A1-F6EECF244321}">
                <p14:modId xmlns:p14="http://schemas.microsoft.com/office/powerpoint/2010/main" val="2721438721"/>
              </p:ext>
            </p:extLst>
          </p:nvPr>
        </p:nvGraphicFramePr>
        <p:xfrm>
          <a:off x="4356100" y="3929066"/>
          <a:ext cx="2700338" cy="490538"/>
        </p:xfrm>
        <a:graphic>
          <a:graphicData uri="http://schemas.openxmlformats.org/presentationml/2006/ole">
            <mc:AlternateContent xmlns:mc="http://schemas.openxmlformats.org/markup-compatibility/2006">
              <mc:Choice xmlns:v="urn:schemas-microsoft-com:vml" Requires="v">
                <p:oleObj spid="_x0000_s10328" name="Equation" r:id="rId7" imgW="1308100" imgH="228600" progId="Equation.3">
                  <p:embed/>
                </p:oleObj>
              </mc:Choice>
              <mc:Fallback>
                <p:oleObj name="Equation" r:id="rId7" imgW="1308100" imgH="228600" progId="Equation.3">
                  <p:embed/>
                  <p:pic>
                    <p:nvPicPr>
                      <p:cNvPr id="0" name="Picture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3929066"/>
                        <a:ext cx="2700338"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0245" name="Object 10"/>
          <p:cNvGraphicFramePr>
            <a:graphicFrameLocks noChangeAspect="1"/>
          </p:cNvGraphicFramePr>
          <p:nvPr>
            <p:extLst>
              <p:ext uri="{D42A27DB-BD31-4B8C-83A1-F6EECF244321}">
                <p14:modId xmlns:p14="http://schemas.microsoft.com/office/powerpoint/2010/main" val="1704751795"/>
              </p:ext>
            </p:extLst>
          </p:nvPr>
        </p:nvGraphicFramePr>
        <p:xfrm>
          <a:off x="1763713" y="3929066"/>
          <a:ext cx="1368425" cy="401638"/>
        </p:xfrm>
        <a:graphic>
          <a:graphicData uri="http://schemas.openxmlformats.org/presentationml/2006/ole">
            <mc:AlternateContent xmlns:mc="http://schemas.openxmlformats.org/markup-compatibility/2006">
              <mc:Choice xmlns:v="urn:schemas-microsoft-com:vml" Requires="v">
                <p:oleObj spid="_x0000_s10329" name="Equation" r:id="rId9" imgW="698197" imgH="177723" progId="Equation.3">
                  <p:embed/>
                </p:oleObj>
              </mc:Choice>
              <mc:Fallback>
                <p:oleObj name="Equation" r:id="rId9" imgW="698197" imgH="177723" progId="Equation.3">
                  <p:embed/>
                  <p:pic>
                    <p:nvPicPr>
                      <p:cNvPr id="0" name="Picture 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713" y="3929066"/>
                        <a:ext cx="1368425"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Rectangle 13"/>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ar-LB"/>
          </a:p>
        </p:txBody>
      </p:sp>
      <p:graphicFrame>
        <p:nvGraphicFramePr>
          <p:cNvPr id="10246" name="Object 12"/>
          <p:cNvGraphicFramePr>
            <a:graphicFrameLocks noChangeAspect="1"/>
          </p:cNvGraphicFramePr>
          <p:nvPr>
            <p:extLst>
              <p:ext uri="{D42A27DB-BD31-4B8C-83A1-F6EECF244321}">
                <p14:modId xmlns:p14="http://schemas.microsoft.com/office/powerpoint/2010/main" val="3368275974"/>
              </p:ext>
            </p:extLst>
          </p:nvPr>
        </p:nvGraphicFramePr>
        <p:xfrm>
          <a:off x="1692275" y="4714884"/>
          <a:ext cx="1439863" cy="379413"/>
        </p:xfrm>
        <a:graphic>
          <a:graphicData uri="http://schemas.openxmlformats.org/presentationml/2006/ole">
            <mc:AlternateContent xmlns:mc="http://schemas.openxmlformats.org/markup-compatibility/2006">
              <mc:Choice xmlns:v="urn:schemas-microsoft-com:vml" Requires="v">
                <p:oleObj spid="_x0000_s10330" name="Equation" r:id="rId11" imgW="710891" imgH="177723" progId="Equation.3">
                  <p:embed/>
                </p:oleObj>
              </mc:Choice>
              <mc:Fallback>
                <p:oleObj name="Equation" r:id="rId11" imgW="710891" imgH="177723" progId="Equation.3">
                  <p:embed/>
                  <p:pic>
                    <p:nvPicPr>
                      <p:cNvPr id="0" name="Picture 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2275" y="4714884"/>
                        <a:ext cx="1439863"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3" name="Rectangle 1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10247" name="Object 14"/>
          <p:cNvGraphicFramePr>
            <a:graphicFrameLocks noChangeAspect="1"/>
          </p:cNvGraphicFramePr>
          <p:nvPr>
            <p:extLst>
              <p:ext uri="{D42A27DB-BD31-4B8C-83A1-F6EECF244321}">
                <p14:modId xmlns:p14="http://schemas.microsoft.com/office/powerpoint/2010/main" val="1827527171"/>
              </p:ext>
            </p:extLst>
          </p:nvPr>
        </p:nvGraphicFramePr>
        <p:xfrm>
          <a:off x="4635507" y="4643446"/>
          <a:ext cx="1008063" cy="522287"/>
        </p:xfrm>
        <a:graphic>
          <a:graphicData uri="http://schemas.openxmlformats.org/presentationml/2006/ole">
            <mc:AlternateContent xmlns:mc="http://schemas.openxmlformats.org/markup-compatibility/2006">
              <mc:Choice xmlns:v="urn:schemas-microsoft-com:vml" Requires="v">
                <p:oleObj spid="_x0000_s10331" name="Equation" r:id="rId13" imgW="545863" imgH="228501" progId="Equation.3">
                  <p:embed/>
                </p:oleObj>
              </mc:Choice>
              <mc:Fallback>
                <p:oleObj name="Equation" r:id="rId13" imgW="545863" imgH="228501" progId="Equation.3">
                  <p:embed/>
                  <p:pic>
                    <p:nvPicPr>
                      <p:cNvPr id="0" name="Picture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5507" y="4643446"/>
                        <a:ext cx="1008063"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4" name="Rectangle 17"/>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ar-LB"/>
          </a:p>
        </p:txBody>
      </p:sp>
      <p:graphicFrame>
        <p:nvGraphicFramePr>
          <p:cNvPr id="10248" name="Object 16"/>
          <p:cNvGraphicFramePr>
            <a:graphicFrameLocks noChangeAspect="1"/>
          </p:cNvGraphicFramePr>
          <p:nvPr>
            <p:extLst>
              <p:ext uri="{D42A27DB-BD31-4B8C-83A1-F6EECF244321}">
                <p14:modId xmlns:p14="http://schemas.microsoft.com/office/powerpoint/2010/main" val="2510461978"/>
              </p:ext>
            </p:extLst>
          </p:nvPr>
        </p:nvGraphicFramePr>
        <p:xfrm>
          <a:off x="3348038" y="2071678"/>
          <a:ext cx="2417762" cy="1079500"/>
        </p:xfrm>
        <a:graphic>
          <a:graphicData uri="http://schemas.openxmlformats.org/presentationml/2006/ole">
            <mc:AlternateContent xmlns:mc="http://schemas.openxmlformats.org/markup-compatibility/2006">
              <mc:Choice xmlns:v="urn:schemas-microsoft-com:vml" Requires="v">
                <p:oleObj spid="_x0000_s10332" name="Equation" r:id="rId15" imgW="888614" imgH="431613" progId="Equation.3">
                  <p:embed/>
                </p:oleObj>
              </mc:Choice>
              <mc:Fallback>
                <p:oleObj name="Equation" r:id="rId15" imgW="888614" imgH="431613" progId="Equation.3">
                  <p:embed/>
                  <p:pic>
                    <p:nvPicPr>
                      <p:cNvPr id="0" name="Picture 7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8038" y="2071678"/>
                        <a:ext cx="2417762"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3"/>
          <p:cNvSpPr>
            <a:spLocks noGrp="1" noChangeArrowheads="1"/>
          </p:cNvSpPr>
          <p:nvPr>
            <p:ph type="body" idx="1"/>
          </p:nvPr>
        </p:nvSpPr>
        <p:spPr>
          <a:xfrm>
            <a:off x="755650" y="981075"/>
            <a:ext cx="7772400" cy="4824413"/>
          </a:xfrm>
        </p:spPr>
        <p:txBody>
          <a:bodyPr/>
          <a:lstStyle/>
          <a:p>
            <a:pPr marL="0" indent="122238" algn="just" rtl="1" eaLnBrk="1" hangingPunct="1">
              <a:spcBef>
                <a:spcPts val="1200"/>
              </a:spcBef>
              <a:spcAft>
                <a:spcPts val="1200"/>
              </a:spcAft>
              <a:buFont typeface="Wingdings" pitchFamily="2" charset="2"/>
              <a:buNone/>
            </a:pPr>
            <a:r>
              <a:rPr lang="ar-SY" sz="2400" dirty="0" smtClean="0"/>
              <a:t>يوزع الجزء المتبقي من القص القاعدي (</a:t>
            </a:r>
            <a:r>
              <a:rPr lang="en-US" sz="2400" dirty="0" smtClean="0"/>
              <a:t>         </a:t>
            </a:r>
            <a:r>
              <a:rPr lang="ar-SY" sz="2400" dirty="0" smtClean="0"/>
              <a:t>) على ارتفاع البناء وفقا للعلاقة التالية:</a:t>
            </a:r>
          </a:p>
          <a:p>
            <a:pPr marL="0" indent="122238" algn="just" rtl="1" eaLnBrk="1" hangingPunct="1">
              <a:spcBef>
                <a:spcPts val="1200"/>
              </a:spcBef>
              <a:spcAft>
                <a:spcPts val="1200"/>
              </a:spcAft>
              <a:buFont typeface="Wingdings" pitchFamily="2" charset="2"/>
              <a:buNone/>
            </a:pPr>
            <a:r>
              <a:rPr lang="ar-SY" sz="2400" dirty="0" smtClean="0"/>
              <a:t>(13)	</a:t>
            </a:r>
          </a:p>
          <a:p>
            <a:pPr marL="0" indent="122238" algn="just" rtl="1" eaLnBrk="1" hangingPunct="1">
              <a:spcBef>
                <a:spcPts val="1200"/>
              </a:spcBef>
              <a:spcAft>
                <a:spcPts val="1200"/>
              </a:spcAft>
              <a:buFont typeface="Wingdings" pitchFamily="2" charset="2"/>
              <a:buNone/>
            </a:pPr>
            <a:r>
              <a:rPr lang="ar-SY" sz="2400" dirty="0" smtClean="0"/>
              <a:t>حيث 	     وزن المنشأ الناجم عن المنسوب </a:t>
            </a:r>
            <a:r>
              <a:rPr lang="en-US" sz="2400" i="1" dirty="0" smtClean="0"/>
              <a:t>i</a:t>
            </a:r>
            <a:r>
              <a:rPr lang="ar-SY" sz="2400" dirty="0" smtClean="0"/>
              <a:t>.</a:t>
            </a:r>
          </a:p>
          <a:p>
            <a:pPr marL="0" indent="122238" algn="just" rtl="1" eaLnBrk="1" hangingPunct="1">
              <a:spcBef>
                <a:spcPts val="1200"/>
              </a:spcBef>
              <a:spcAft>
                <a:spcPts val="1200"/>
              </a:spcAft>
              <a:buFont typeface="Wingdings" pitchFamily="2" charset="2"/>
              <a:buNone/>
            </a:pPr>
            <a:r>
              <a:rPr lang="ar-SY" sz="2400" dirty="0" smtClean="0"/>
              <a:t>      	     ارتفاع المنسوب </a:t>
            </a:r>
            <a:r>
              <a:rPr lang="en-US" sz="2400" i="1" dirty="0" smtClean="0"/>
              <a:t> i</a:t>
            </a:r>
            <a:r>
              <a:rPr lang="ar-SY" sz="2400" dirty="0" smtClean="0"/>
              <a:t>فوق القاعدة </a:t>
            </a:r>
          </a:p>
          <a:p>
            <a:pPr marL="0" indent="122238" algn="just" rtl="1" eaLnBrk="1" hangingPunct="1">
              <a:spcBef>
                <a:spcPts val="1200"/>
              </a:spcBef>
              <a:spcAft>
                <a:spcPts val="1200"/>
              </a:spcAft>
              <a:buFont typeface="Wingdings" pitchFamily="2" charset="2"/>
              <a:buNone/>
            </a:pPr>
            <a:r>
              <a:rPr lang="ar-SY" sz="2400" dirty="0" smtClean="0"/>
              <a:t>     	     القوة الزلزالية عند المنسوب </a:t>
            </a:r>
            <a:r>
              <a:rPr lang="en-US" sz="2400" i="1" dirty="0" smtClean="0"/>
              <a:t>x</a:t>
            </a:r>
            <a:r>
              <a:rPr lang="ar-SY" sz="2400" dirty="0" smtClean="0"/>
              <a:t> وتطبق في</a:t>
            </a:r>
            <a:br>
              <a:rPr lang="ar-SY" sz="2400" dirty="0" smtClean="0"/>
            </a:br>
            <a:r>
              <a:rPr lang="ar-SY" sz="2400" dirty="0" smtClean="0"/>
              <a:t>              مركز كتلة هذا المنسوب.</a:t>
            </a:r>
            <a:r>
              <a:rPr lang="en-US" sz="2400" dirty="0" smtClean="0"/>
              <a:t> </a:t>
            </a:r>
          </a:p>
        </p:txBody>
      </p:sp>
      <p:sp>
        <p:nvSpPr>
          <p:cNvPr id="112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1266" name="Object 4"/>
          <p:cNvGraphicFramePr>
            <a:graphicFrameLocks noChangeAspect="1"/>
          </p:cNvGraphicFramePr>
          <p:nvPr/>
        </p:nvGraphicFramePr>
        <p:xfrm>
          <a:off x="3276600" y="981075"/>
          <a:ext cx="936625" cy="504825"/>
        </p:xfrm>
        <a:graphic>
          <a:graphicData uri="http://schemas.openxmlformats.org/presentationml/2006/ole">
            <mc:AlternateContent xmlns:mc="http://schemas.openxmlformats.org/markup-compatibility/2006">
              <mc:Choice xmlns:v="urn:schemas-microsoft-com:vml" Requires="v">
                <p:oleObj spid="_x0000_s11326" name="Equation" r:id="rId3" imgW="419100" imgH="228600" progId="Equation.3">
                  <p:embed/>
                </p:oleObj>
              </mc:Choice>
              <mc:Fallback>
                <p:oleObj name="Equation" r:id="rId3" imgW="419100" imgH="228600" progId="Equation.3">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81075"/>
                        <a:ext cx="9366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1267" name="Object 6"/>
          <p:cNvGraphicFramePr>
            <a:graphicFrameLocks noChangeAspect="1"/>
          </p:cNvGraphicFramePr>
          <p:nvPr/>
        </p:nvGraphicFramePr>
        <p:xfrm>
          <a:off x="2195513" y="1557338"/>
          <a:ext cx="3455987" cy="1276350"/>
        </p:xfrm>
        <a:graphic>
          <a:graphicData uri="http://schemas.openxmlformats.org/presentationml/2006/ole">
            <mc:AlternateContent xmlns:mc="http://schemas.openxmlformats.org/markup-compatibility/2006">
              <mc:Choice xmlns:v="urn:schemas-microsoft-com:vml" Requires="v">
                <p:oleObj spid="_x0000_s11327" name="Equation" r:id="rId5" imgW="1333500" imgH="635000" progId="Equation.3">
                  <p:embed/>
                </p:oleObj>
              </mc:Choice>
              <mc:Fallback>
                <p:oleObj name="Equation" r:id="rId5" imgW="1333500" imgH="635000" progId="Equation.3">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557338"/>
                        <a:ext cx="3455987"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8"/>
          <p:cNvGraphicFramePr>
            <a:graphicFrameLocks noChangeAspect="1"/>
          </p:cNvGraphicFramePr>
          <p:nvPr/>
        </p:nvGraphicFramePr>
        <p:xfrm>
          <a:off x="7164388" y="2636838"/>
          <a:ext cx="455612" cy="576262"/>
        </p:xfrm>
        <a:graphic>
          <a:graphicData uri="http://schemas.openxmlformats.org/presentationml/2006/ole">
            <mc:AlternateContent xmlns:mc="http://schemas.openxmlformats.org/markup-compatibility/2006">
              <mc:Choice xmlns:v="urn:schemas-microsoft-com:vml" Requires="v">
                <p:oleObj spid="_x0000_s11328" name="Equation" r:id="rId7" imgW="177646" imgH="228402" progId="Equation.3">
                  <p:embed/>
                </p:oleObj>
              </mc:Choice>
              <mc:Fallback>
                <p:oleObj name="Equation" r:id="rId7" imgW="177646" imgH="228402" progId="Equation.3">
                  <p:embed/>
                  <p:pic>
                    <p:nvPicPr>
                      <p:cNvPr id="0"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2636838"/>
                        <a:ext cx="455612"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10"/>
          <p:cNvGraphicFramePr>
            <a:graphicFrameLocks noChangeAspect="1"/>
          </p:cNvGraphicFramePr>
          <p:nvPr/>
        </p:nvGraphicFramePr>
        <p:xfrm>
          <a:off x="7235825" y="3357563"/>
          <a:ext cx="363538" cy="546100"/>
        </p:xfrm>
        <a:graphic>
          <a:graphicData uri="http://schemas.openxmlformats.org/presentationml/2006/ole">
            <mc:AlternateContent xmlns:mc="http://schemas.openxmlformats.org/markup-compatibility/2006">
              <mc:Choice xmlns:v="urn:schemas-microsoft-com:vml" Requires="v">
                <p:oleObj spid="_x0000_s11329" name="Equation" r:id="rId9" imgW="152334" imgH="228501" progId="Equation.3">
                  <p:embed/>
                </p:oleObj>
              </mc:Choice>
              <mc:Fallback>
                <p:oleObj name="Equation" r:id="rId9" imgW="152334" imgH="228501" progId="Equation.3">
                  <p:embed/>
                  <p:pic>
                    <p:nvPicPr>
                      <p:cNvPr id="0"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5825" y="3357563"/>
                        <a:ext cx="363538"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12"/>
          <p:cNvGraphicFramePr>
            <a:graphicFrameLocks noChangeAspect="1"/>
          </p:cNvGraphicFramePr>
          <p:nvPr/>
        </p:nvGraphicFramePr>
        <p:xfrm>
          <a:off x="7235825" y="4005263"/>
          <a:ext cx="481013" cy="576262"/>
        </p:xfrm>
        <a:graphic>
          <a:graphicData uri="http://schemas.openxmlformats.org/presentationml/2006/ole">
            <mc:AlternateContent xmlns:mc="http://schemas.openxmlformats.org/markup-compatibility/2006">
              <mc:Choice xmlns:v="urn:schemas-microsoft-com:vml" Requires="v">
                <p:oleObj spid="_x0000_s11330" name="Equation" r:id="rId11" imgW="190500" imgH="228600" progId="Equation.3">
                  <p:embed/>
                </p:oleObj>
              </mc:Choice>
              <mc:Fallback>
                <p:oleObj name="Equation" r:id="rId11" imgW="190500" imgH="228600" progId="Equation.3">
                  <p:embed/>
                  <p:pic>
                    <p:nvPicPr>
                      <p:cNvPr id="0" name="Picture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5825" y="4005263"/>
                        <a:ext cx="481013"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457200" y="1600200"/>
            <a:ext cx="8229600" cy="3179763"/>
          </a:xfrm>
        </p:spPr>
        <p:txBody>
          <a:bodyPr/>
          <a:lstStyle/>
          <a:p>
            <a:pPr marL="0" indent="288925" algn="just" rtl="1" eaLnBrk="1" hangingPunct="1">
              <a:lnSpc>
                <a:spcPct val="115000"/>
              </a:lnSpc>
              <a:spcBef>
                <a:spcPts val="1200"/>
              </a:spcBef>
              <a:spcAft>
                <a:spcPts val="1200"/>
              </a:spcAft>
              <a:buFont typeface="Wingdings" pitchFamily="2" charset="2"/>
              <a:buNone/>
            </a:pPr>
            <a:r>
              <a:rPr lang="ar-SY" sz="2400" smtClean="0">
                <a:solidFill>
                  <a:srgbClr val="FF0000"/>
                </a:solidFill>
              </a:rPr>
              <a:t>تجدر الملاحظة إلى أنه عندما تكون كتل الطوابق وارتفاعاتها متساوية فإن توزيع القوى الزلزالية وفقا للعلاقة (13) سيكون خطيا متزايدا باتجاه الأعلى وأي تغير في شكل هذا التوزيع يدل على عدم انتظام المنشأ.</a:t>
            </a:r>
            <a:endParaRPr lang="en-US" sz="2400" dirty="0" smtClean="0">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type="body" sz="half" idx="1"/>
          </p:nvPr>
        </p:nvSpPr>
        <p:spPr>
          <a:xfrm>
            <a:off x="457200" y="404813"/>
            <a:ext cx="8218488" cy="5726112"/>
          </a:xfrm>
        </p:spPr>
        <p:txBody>
          <a:bodyPr/>
          <a:lstStyle/>
          <a:p>
            <a:pPr marL="0" indent="228600" algn="just" rtl="1" eaLnBrk="1" hangingPunct="1">
              <a:buFont typeface="Wingdings" pitchFamily="2" charset="2"/>
              <a:buNone/>
            </a:pPr>
            <a:r>
              <a:rPr lang="ar-SA" sz="2400" b="1" smtClean="0">
                <a:solidFill>
                  <a:schemeClr val="accent2"/>
                </a:solidFill>
              </a:rPr>
              <a:t>7- تأثير الفتل على البناء   </a:t>
            </a:r>
            <a:r>
              <a:rPr lang="en-US" sz="2400" b="1" dirty="0" smtClean="0">
                <a:solidFill>
                  <a:schemeClr val="accent2"/>
                </a:solidFill>
              </a:rPr>
              <a:t>Torsion Effect</a:t>
            </a:r>
            <a:endParaRPr lang="ar-SA" sz="2400" b="1" smtClean="0">
              <a:solidFill>
                <a:schemeClr val="accent2"/>
              </a:solidFill>
            </a:endParaRPr>
          </a:p>
          <a:p>
            <a:pPr marL="0" indent="228600" algn="just" rtl="1" eaLnBrk="1" hangingPunct="1">
              <a:spcBef>
                <a:spcPts val="1200"/>
              </a:spcBef>
              <a:spcAft>
                <a:spcPts val="1200"/>
              </a:spcAft>
              <a:buFont typeface="Wingdings" pitchFamily="2" charset="2"/>
              <a:buNone/>
            </a:pPr>
            <a:r>
              <a:rPr lang="ar-SA" sz="2400" smtClean="0"/>
              <a:t>يضاف عزم فتل طارئ إلى عزم الفتل الذي يتعرض له البناء وذلك بسبب عدم التأكد من توزع كتله وصلابة البناء. ويتم ذلك بإضافة عزم فتل عند كل طابق مساوي للقوة الزلزالية المطبقة مضروبة بلامركزية طارئه تساوي %5 من بعد البناء المتعامد مع منحى القوة.</a:t>
            </a:r>
          </a:p>
          <a:p>
            <a:pPr marL="0" indent="228600" algn="just" rtl="1" eaLnBrk="1" hangingPunct="1">
              <a:spcBef>
                <a:spcPts val="1200"/>
              </a:spcBef>
              <a:spcAft>
                <a:spcPts val="1200"/>
              </a:spcAft>
              <a:buFont typeface="Wingdings" pitchFamily="2" charset="2"/>
              <a:buNone/>
            </a:pPr>
            <a:r>
              <a:rPr lang="ar-SA" sz="2400" smtClean="0"/>
              <a:t>عندما يكون الانتقال عند أي من طرفي البناء أكبر بـ%20 من الانتقال الوسطي يصنف البناء بغير منتظم من وجهة نظر الفتل وتكبر اللامركزية الطارئة بضربها بالعامل التالي:</a:t>
            </a:r>
            <a:endParaRPr lang="ar-SY" sz="2400" smtClean="0"/>
          </a:p>
          <a:p>
            <a:pPr marL="0" indent="228600" algn="just" rtl="1" eaLnBrk="1" hangingPunct="1">
              <a:spcBef>
                <a:spcPts val="1200"/>
              </a:spcBef>
              <a:spcAft>
                <a:spcPts val="1200"/>
              </a:spcAft>
              <a:buFont typeface="Wingdings" pitchFamily="2" charset="2"/>
              <a:buNone/>
            </a:pPr>
            <a:r>
              <a:rPr lang="en-US" sz="2400" dirty="0" smtClean="0"/>
              <a:t>	(14)</a:t>
            </a:r>
          </a:p>
          <a:p>
            <a:pPr marL="0" indent="228600" algn="just" rtl="1" eaLnBrk="1" hangingPunct="1">
              <a:spcBef>
                <a:spcPts val="1200"/>
              </a:spcBef>
              <a:spcAft>
                <a:spcPts val="1200"/>
              </a:spcAft>
              <a:buFont typeface="Wingdings" pitchFamily="2" charset="2"/>
              <a:buNone/>
            </a:pPr>
            <a:r>
              <a:rPr lang="ar-SA" sz="2400" smtClean="0"/>
              <a:t>حيث: </a:t>
            </a:r>
            <a:r>
              <a:rPr lang="ar-SY" sz="2400" smtClean="0"/>
              <a:t>  </a:t>
            </a:r>
            <a:r>
              <a:rPr lang="ar-SA" sz="2400" smtClean="0"/>
              <a:t> </a:t>
            </a:r>
            <a:r>
              <a:rPr lang="ar-SY" sz="2400" smtClean="0"/>
              <a:t> </a:t>
            </a:r>
            <a:r>
              <a:rPr lang="ar-SA" sz="2400" smtClean="0"/>
              <a:t> </a:t>
            </a:r>
            <a:r>
              <a:rPr lang="en-US" sz="2400" dirty="0" smtClean="0"/>
              <a:t>  </a:t>
            </a:r>
            <a:r>
              <a:rPr lang="ar-SA" sz="2400" smtClean="0"/>
              <a:t>الانتقال الوسطي عند المنسوب </a:t>
            </a:r>
            <a:r>
              <a:rPr lang="en-US" sz="2400" i="1" dirty="0" smtClean="0"/>
              <a:t>x</a:t>
            </a:r>
            <a:r>
              <a:rPr lang="ar-SA" sz="2400" smtClean="0"/>
              <a:t>  </a:t>
            </a:r>
          </a:p>
          <a:p>
            <a:pPr marL="0" indent="228600" algn="just" rtl="1" eaLnBrk="1" hangingPunct="1">
              <a:spcBef>
                <a:spcPts val="1200"/>
              </a:spcBef>
              <a:spcAft>
                <a:spcPts val="1200"/>
              </a:spcAft>
              <a:buFont typeface="Wingdings" pitchFamily="2" charset="2"/>
              <a:buNone/>
            </a:pPr>
            <a:r>
              <a:rPr lang="ar-SY" sz="2400" smtClean="0"/>
              <a:t> </a:t>
            </a:r>
            <a:r>
              <a:rPr lang="ar-SA" sz="2400" smtClean="0"/>
              <a:t>       </a:t>
            </a:r>
            <a:r>
              <a:rPr lang="ar-SY" sz="2400" smtClean="0"/>
              <a:t>   </a:t>
            </a:r>
            <a:r>
              <a:rPr lang="ar-SA" sz="2400" smtClean="0"/>
              <a:t> </a:t>
            </a:r>
            <a:r>
              <a:rPr lang="en-US" sz="2400" dirty="0" smtClean="0"/>
              <a:t>  </a:t>
            </a:r>
            <a:r>
              <a:rPr lang="ar-SA" sz="2400" smtClean="0"/>
              <a:t>الانتقال الأعظمي عند المنسوب </a:t>
            </a:r>
            <a:r>
              <a:rPr lang="en-US" sz="2400" i="1" dirty="0" smtClean="0"/>
              <a:t>x</a:t>
            </a:r>
            <a:r>
              <a:rPr lang="ar-SA" sz="2400" smtClean="0"/>
              <a:t> </a:t>
            </a:r>
            <a:endParaRPr lang="en-US" sz="2400" dirty="0" smtClean="0"/>
          </a:p>
          <a:p>
            <a:pPr marL="0" indent="228600" algn="just" rtl="1" eaLnBrk="1" hangingPunct="1">
              <a:spcBef>
                <a:spcPts val="1200"/>
              </a:spcBef>
              <a:spcAft>
                <a:spcPts val="1200"/>
              </a:spcAft>
              <a:buFont typeface="Wingdings" pitchFamily="2" charset="2"/>
              <a:buNone/>
            </a:pPr>
            <a:endParaRPr lang="en-US" sz="2400" dirty="0" smtClean="0"/>
          </a:p>
        </p:txBody>
      </p:sp>
      <p:graphicFrame>
        <p:nvGraphicFramePr>
          <p:cNvPr id="12290" name="Object 10"/>
          <p:cNvGraphicFramePr>
            <a:graphicFrameLocks noChangeAspect="1"/>
          </p:cNvGraphicFramePr>
          <p:nvPr/>
        </p:nvGraphicFramePr>
        <p:xfrm>
          <a:off x="7231063" y="4724400"/>
          <a:ext cx="473075" cy="504825"/>
        </p:xfrm>
        <a:graphic>
          <a:graphicData uri="http://schemas.openxmlformats.org/presentationml/2006/ole">
            <mc:AlternateContent xmlns:mc="http://schemas.openxmlformats.org/markup-compatibility/2006">
              <mc:Choice xmlns:v="urn:schemas-microsoft-com:vml" Requires="v">
                <p:oleObj spid="_x0000_s12326" name="Equation" r:id="rId3" imgW="266469" imgH="241091" progId="Equation.3">
                  <p:embed/>
                </p:oleObj>
              </mc:Choice>
              <mc:Fallback>
                <p:oleObj name="Equation" r:id="rId3" imgW="266469" imgH="241091"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063" y="4724400"/>
                        <a:ext cx="4730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11"/>
          <p:cNvGraphicFramePr>
            <a:graphicFrameLocks noChangeAspect="1"/>
          </p:cNvGraphicFramePr>
          <p:nvPr/>
        </p:nvGraphicFramePr>
        <p:xfrm>
          <a:off x="7235825" y="5445125"/>
          <a:ext cx="512763" cy="442913"/>
        </p:xfrm>
        <a:graphic>
          <a:graphicData uri="http://schemas.openxmlformats.org/presentationml/2006/ole">
            <mc:AlternateContent xmlns:mc="http://schemas.openxmlformats.org/markup-compatibility/2006">
              <mc:Choice xmlns:v="urn:schemas-microsoft-com:vml" Requires="v">
                <p:oleObj spid="_x0000_s12327" name="Equation" r:id="rId5" imgW="279400" imgH="228600" progId="Equation.3">
                  <p:embed/>
                </p:oleObj>
              </mc:Choice>
              <mc:Fallback>
                <p:oleObj name="Equation" r:id="rId5" imgW="279400" imgH="228600" progId="Equation.3">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5445125"/>
                        <a:ext cx="512763"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14"/>
          <p:cNvGraphicFramePr>
            <a:graphicFrameLocks noGrp="1" noChangeAspect="1"/>
          </p:cNvGraphicFramePr>
          <p:nvPr>
            <p:ph sz="half" idx="2"/>
          </p:nvPr>
        </p:nvGraphicFramePr>
        <p:xfrm>
          <a:off x="2051050" y="3644900"/>
          <a:ext cx="3025775" cy="936625"/>
        </p:xfrm>
        <a:graphic>
          <a:graphicData uri="http://schemas.openxmlformats.org/presentationml/2006/ole">
            <mc:AlternateContent xmlns:mc="http://schemas.openxmlformats.org/markup-compatibility/2006">
              <mc:Choice xmlns:v="urn:schemas-microsoft-com:vml" Requires="v">
                <p:oleObj spid="_x0000_s12328" name="Equation" r:id="rId7" imgW="1346200" imgH="457200" progId="Equation.3">
                  <p:embed/>
                </p:oleObj>
              </mc:Choice>
              <mc:Fallback>
                <p:oleObj name="Equation" r:id="rId7" imgW="1346200" imgH="457200" progId="Equation.3">
                  <p:embed/>
                  <p:pic>
                    <p:nvPicPr>
                      <p:cNvPr id="0" name="Picture 31"/>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3644900"/>
                        <a:ext cx="302577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685800" y="908050"/>
            <a:ext cx="7772400" cy="5187950"/>
          </a:xfrm>
        </p:spPr>
        <p:txBody>
          <a:bodyPr/>
          <a:lstStyle/>
          <a:p>
            <a:pPr marL="0" indent="228600" algn="just" rtl="1" eaLnBrk="1" hangingPunct="1">
              <a:buFont typeface="Wingdings" pitchFamily="2" charset="2"/>
              <a:buNone/>
            </a:pPr>
            <a:r>
              <a:rPr lang="ar-SY" sz="2600" b="1" dirty="0" smtClean="0">
                <a:solidFill>
                  <a:schemeClr val="accent2"/>
                </a:solidFill>
              </a:rPr>
              <a:t>8- معامل الوثوقية ودرجة عدم التقرير</a:t>
            </a:r>
          </a:p>
          <a:p>
            <a:pPr marL="0" indent="228600" algn="just" rtl="1" eaLnBrk="1" hangingPunct="1">
              <a:buFont typeface="Wingdings" pitchFamily="2" charset="2"/>
              <a:buNone/>
            </a:pPr>
            <a:r>
              <a:rPr lang="en-US" sz="2000" b="1" dirty="0" smtClean="0">
                <a:solidFill>
                  <a:schemeClr val="accent2"/>
                </a:solidFill>
              </a:rPr>
              <a:t>Reliability/Redundancy Factor</a:t>
            </a:r>
            <a:endParaRPr lang="ar-SY" sz="2000" b="1" dirty="0" smtClean="0">
              <a:solidFill>
                <a:schemeClr val="accent2"/>
              </a:solidFill>
            </a:endParaRPr>
          </a:p>
          <a:p>
            <a:pPr marL="0" indent="228600" algn="just" rtl="1" eaLnBrk="1" hangingPunct="1">
              <a:lnSpc>
                <a:spcPct val="115000"/>
              </a:lnSpc>
              <a:buFont typeface="Wingdings" pitchFamily="2" charset="2"/>
              <a:buNone/>
            </a:pPr>
            <a:r>
              <a:rPr lang="ar-SY" sz="2400" dirty="0" smtClean="0"/>
              <a:t>اشترط الكود ضرب القوة الزلزالية الأفقية بالمعامل    ليعيق استخدام الجمل الإنشائية ذات درجة عدم التقرير المنخفضة وبالتالي يتم تصميم هذه الجمل بشكل محافظ وعليه يجب ضرب القوى الزلزالية وبالتالي القص القاعدي المحدد بالعلاقات (</a:t>
            </a:r>
            <a:r>
              <a:rPr lang="en-US" sz="2400" dirty="0" smtClean="0"/>
              <a:t>1,8,9,10</a:t>
            </a:r>
            <a:r>
              <a:rPr lang="ar-SY" sz="2400" dirty="0" smtClean="0"/>
              <a:t>) بالمعامل   الذي يتعلق بنوع الجملة الإنشائية المقاومة للقوى الجانبية ويعطى بالعلاقة التالية:</a:t>
            </a:r>
          </a:p>
          <a:p>
            <a:pPr marL="0" indent="228600" algn="just" rtl="1" eaLnBrk="1" hangingPunct="1">
              <a:buFont typeface="Wingdings" pitchFamily="2" charset="2"/>
              <a:buNone/>
            </a:pPr>
            <a:r>
              <a:rPr lang="ar-SY" sz="2400" dirty="0" smtClean="0"/>
              <a:t> </a:t>
            </a:r>
            <a:r>
              <a:rPr lang="en-US" sz="2400" dirty="0" smtClean="0"/>
              <a:t>		(15)</a:t>
            </a:r>
            <a:endParaRPr lang="ar-SY" sz="2400" dirty="0" smtClean="0"/>
          </a:p>
          <a:p>
            <a:pPr marL="0" indent="228600" algn="just" rtl="1" eaLnBrk="1" hangingPunct="1">
              <a:buFont typeface="Wingdings" pitchFamily="2" charset="2"/>
              <a:buNone/>
            </a:pPr>
            <a:endParaRPr lang="en-US" sz="2400" dirty="0" smtClean="0"/>
          </a:p>
        </p:txBody>
      </p:sp>
      <p:pic>
        <p:nvPicPr>
          <p:cNvPr id="51203" name="Picture 4"/>
          <p:cNvPicPr>
            <a:picLocks noChangeAspect="1" noChangeArrowheads="1"/>
          </p:cNvPicPr>
          <p:nvPr/>
        </p:nvPicPr>
        <p:blipFill>
          <a:blip r:embed="rId2" cstate="print"/>
          <a:srcRect/>
          <a:stretch>
            <a:fillRect/>
          </a:stretch>
        </p:blipFill>
        <p:spPr bwMode="auto">
          <a:xfrm>
            <a:off x="3357554" y="928688"/>
            <a:ext cx="508000" cy="549275"/>
          </a:xfrm>
          <a:prstGeom prst="rect">
            <a:avLst/>
          </a:prstGeom>
          <a:noFill/>
          <a:ln w="9525">
            <a:noFill/>
            <a:miter lim="800000"/>
            <a:headEnd/>
            <a:tailEnd/>
          </a:ln>
        </p:spPr>
      </p:pic>
      <p:pic>
        <p:nvPicPr>
          <p:cNvPr id="51204" name="Picture 5"/>
          <p:cNvPicPr>
            <a:picLocks noChangeAspect="1" noChangeArrowheads="1"/>
          </p:cNvPicPr>
          <p:nvPr/>
        </p:nvPicPr>
        <p:blipFill>
          <a:blip r:embed="rId2" cstate="print"/>
          <a:srcRect/>
          <a:stretch>
            <a:fillRect/>
          </a:stretch>
        </p:blipFill>
        <p:spPr bwMode="auto">
          <a:xfrm>
            <a:off x="2969468" y="1857375"/>
            <a:ext cx="306388" cy="331788"/>
          </a:xfrm>
          <a:prstGeom prst="rect">
            <a:avLst/>
          </a:prstGeom>
          <a:noFill/>
          <a:ln w="9525">
            <a:noFill/>
            <a:miter lim="800000"/>
            <a:headEnd/>
            <a:tailEnd/>
          </a:ln>
        </p:spPr>
      </p:pic>
      <p:pic>
        <p:nvPicPr>
          <p:cNvPr id="51205" name="Picture 6"/>
          <p:cNvPicPr>
            <a:picLocks noChangeAspect="1" noChangeArrowheads="1"/>
          </p:cNvPicPr>
          <p:nvPr/>
        </p:nvPicPr>
        <p:blipFill>
          <a:blip r:embed="rId2" cstate="print"/>
          <a:srcRect/>
          <a:stretch>
            <a:fillRect/>
          </a:stretch>
        </p:blipFill>
        <p:spPr bwMode="auto">
          <a:xfrm>
            <a:off x="4913685" y="3143248"/>
            <a:ext cx="306387" cy="331788"/>
          </a:xfrm>
          <a:prstGeom prst="rect">
            <a:avLst/>
          </a:prstGeom>
          <a:noFill/>
          <a:ln w="9525">
            <a:noFill/>
            <a:miter lim="800000"/>
            <a:headEnd/>
            <a:tailEnd/>
          </a:ln>
        </p:spPr>
      </p:pic>
      <p:pic>
        <p:nvPicPr>
          <p:cNvPr id="51206" name="Picture 7"/>
          <p:cNvPicPr>
            <a:picLocks noChangeAspect="1" noChangeArrowheads="1"/>
          </p:cNvPicPr>
          <p:nvPr/>
        </p:nvPicPr>
        <p:blipFill>
          <a:blip r:embed="rId3" cstate="print"/>
          <a:srcRect/>
          <a:stretch>
            <a:fillRect/>
          </a:stretch>
        </p:blipFill>
        <p:spPr bwMode="auto">
          <a:xfrm>
            <a:off x="1476375" y="3860800"/>
            <a:ext cx="3384550" cy="841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755650" y="1268413"/>
            <a:ext cx="7772400" cy="4032250"/>
          </a:xfrm>
        </p:spPr>
        <p:txBody>
          <a:bodyPr/>
          <a:lstStyle/>
          <a:p>
            <a:pPr marL="0" indent="288925" algn="just" rtl="1" eaLnBrk="1" hangingPunct="1">
              <a:lnSpc>
                <a:spcPct val="115000"/>
              </a:lnSpc>
              <a:buFont typeface="Wingdings" pitchFamily="2" charset="2"/>
              <a:buNone/>
            </a:pPr>
            <a:r>
              <a:rPr lang="ar-SY" sz="2400" dirty="0" smtClean="0"/>
              <a:t>حيث      </a:t>
            </a:r>
            <a:r>
              <a:rPr lang="en-US" sz="2400" dirty="0" smtClean="0"/>
              <a:t> </a:t>
            </a:r>
            <a:r>
              <a:rPr lang="ar-SY" sz="2400" dirty="0" smtClean="0"/>
              <a:t>مساحة الطابق الأرضي مقدرة بالمتر المربع .</a:t>
            </a:r>
          </a:p>
          <a:p>
            <a:pPr marL="0" indent="288925" algn="just" rtl="1" eaLnBrk="1" hangingPunct="1">
              <a:lnSpc>
                <a:spcPct val="115000"/>
              </a:lnSpc>
              <a:buFont typeface="Wingdings" pitchFamily="2" charset="2"/>
              <a:buNone/>
            </a:pPr>
            <a:r>
              <a:rPr lang="ar-SY" sz="2400" dirty="0" smtClean="0"/>
              <a:t>            القيمة الأكبر لـ  </a:t>
            </a:r>
            <a:r>
              <a:rPr lang="en-US" sz="2400" dirty="0" smtClean="0"/>
              <a:t>r</a:t>
            </a:r>
            <a:r>
              <a:rPr lang="ar-SA" sz="2400" dirty="0" smtClean="0"/>
              <a:t> </a:t>
            </a:r>
            <a:r>
              <a:rPr lang="ar-SY" sz="2400" dirty="0" smtClean="0"/>
              <a:t>  </a:t>
            </a:r>
            <a:r>
              <a:rPr lang="ar-SA" sz="2400" dirty="0" smtClean="0"/>
              <a:t>في الثلثين السفليين من البناء</a:t>
            </a:r>
            <a:endParaRPr lang="ar-SY" sz="2400" dirty="0" smtClean="0"/>
          </a:p>
          <a:p>
            <a:pPr marL="0" indent="288925" algn="just" rtl="1" eaLnBrk="1" hangingPunct="1">
              <a:lnSpc>
                <a:spcPct val="115000"/>
              </a:lnSpc>
              <a:buFont typeface="Wingdings" pitchFamily="2" charset="2"/>
              <a:buNone/>
            </a:pPr>
            <a:r>
              <a:rPr lang="ar-SY" sz="2400" dirty="0" smtClean="0"/>
              <a:t>        </a:t>
            </a:r>
            <a:r>
              <a:rPr lang="en-US" sz="2400" dirty="0" smtClean="0"/>
              <a:t>r</a:t>
            </a:r>
            <a:r>
              <a:rPr lang="ar-SY" sz="2400" dirty="0" smtClean="0"/>
              <a:t>  </a:t>
            </a:r>
            <a:r>
              <a:rPr lang="ar-SA" sz="2400" dirty="0" smtClean="0"/>
              <a:t>قيمة القص النسبية للعنصر الأكثر تعرضاً للقص في الطابق </a:t>
            </a:r>
            <a:r>
              <a:rPr lang="en-US" sz="2400" i="1" dirty="0" smtClean="0"/>
              <a:t>i</a:t>
            </a:r>
            <a:r>
              <a:rPr lang="ar-SA" sz="2400" dirty="0" smtClean="0"/>
              <a:t> وتساوي قيمة القص في هذا العنصر منسوبة لقوة القص الإجمالية التي يتعرض لها هذا الطابق وذلك في الاتجاه المدروس.</a:t>
            </a:r>
            <a:endParaRPr lang="en-US" sz="2400" dirty="0" smtClean="0"/>
          </a:p>
        </p:txBody>
      </p:sp>
      <p:pic>
        <p:nvPicPr>
          <p:cNvPr id="13316" name="Picture 4"/>
          <p:cNvPicPr>
            <a:picLocks noChangeAspect="1" noChangeArrowheads="1"/>
          </p:cNvPicPr>
          <p:nvPr/>
        </p:nvPicPr>
        <p:blipFill>
          <a:blip r:embed="rId3" cstate="print"/>
          <a:srcRect/>
          <a:stretch>
            <a:fillRect/>
          </a:stretch>
        </p:blipFill>
        <p:spPr bwMode="auto">
          <a:xfrm>
            <a:off x="5140332" y="1714500"/>
            <a:ext cx="431800" cy="576263"/>
          </a:xfrm>
          <a:prstGeom prst="rect">
            <a:avLst/>
          </a:prstGeom>
          <a:noFill/>
          <a:ln w="9525">
            <a:noFill/>
            <a:miter lim="800000"/>
            <a:headEnd/>
            <a:tailEnd/>
          </a:ln>
        </p:spPr>
      </p:pic>
      <p:pic>
        <p:nvPicPr>
          <p:cNvPr id="13317" name="Picture 5"/>
          <p:cNvPicPr>
            <a:picLocks noChangeAspect="1" noChangeArrowheads="1"/>
          </p:cNvPicPr>
          <p:nvPr/>
        </p:nvPicPr>
        <p:blipFill>
          <a:blip r:embed="rId3" cstate="print"/>
          <a:srcRect/>
          <a:stretch>
            <a:fillRect/>
          </a:stretch>
        </p:blipFill>
        <p:spPr bwMode="auto">
          <a:xfrm>
            <a:off x="7358063" y="2071688"/>
            <a:ext cx="242887" cy="765175"/>
          </a:xfrm>
          <a:prstGeom prst="rect">
            <a:avLst/>
          </a:prstGeom>
          <a:noFill/>
          <a:ln w="9525">
            <a:noFill/>
            <a:miter lim="800000"/>
            <a:headEnd/>
            <a:tailEnd/>
          </a:ln>
        </p:spPr>
      </p:pic>
      <p:pic>
        <p:nvPicPr>
          <p:cNvPr id="13318" name="Picture 6"/>
          <p:cNvPicPr>
            <a:picLocks noChangeAspect="1" noChangeArrowheads="1"/>
          </p:cNvPicPr>
          <p:nvPr/>
        </p:nvPicPr>
        <p:blipFill>
          <a:blip r:embed="rId4" cstate="print"/>
          <a:srcRect/>
          <a:stretch>
            <a:fillRect/>
          </a:stretch>
        </p:blipFill>
        <p:spPr bwMode="auto">
          <a:xfrm>
            <a:off x="7143768" y="1714488"/>
            <a:ext cx="611188" cy="557212"/>
          </a:xfrm>
          <a:prstGeom prst="rect">
            <a:avLst/>
          </a:prstGeom>
          <a:noFill/>
          <a:ln w="9525">
            <a:noFill/>
            <a:miter lim="800000"/>
            <a:headEnd/>
            <a:tailEnd/>
          </a:ln>
        </p:spPr>
      </p:pic>
      <p:sp>
        <p:nvSpPr>
          <p:cNvPr id="13319"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ar-LB"/>
          </a:p>
        </p:txBody>
      </p:sp>
      <p:graphicFrame>
        <p:nvGraphicFramePr>
          <p:cNvPr id="13314" name="Object 7"/>
          <p:cNvGraphicFramePr>
            <a:graphicFrameLocks noChangeAspect="1"/>
          </p:cNvGraphicFramePr>
          <p:nvPr/>
        </p:nvGraphicFramePr>
        <p:xfrm>
          <a:off x="7175521" y="1268413"/>
          <a:ext cx="468313" cy="468312"/>
        </p:xfrm>
        <a:graphic>
          <a:graphicData uri="http://schemas.openxmlformats.org/presentationml/2006/ole">
            <mc:AlternateContent xmlns:mc="http://schemas.openxmlformats.org/markup-compatibility/2006">
              <mc:Choice xmlns:v="urn:schemas-microsoft-com:vml" Requires="v">
                <p:oleObj spid="_x0000_s13326" name="Equation" r:id="rId5" imgW="215619" imgH="215619" progId="Equation.3">
                  <p:embed/>
                </p:oleObj>
              </mc:Choice>
              <mc:Fallback>
                <p:oleObj name="Equation" r:id="rId5" imgW="215619" imgH="215619"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521" y="1268413"/>
                        <a:ext cx="468313"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Rectangle 9"/>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endParaRPr lang="ar-LB"/>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685800" y="981075"/>
            <a:ext cx="7772400" cy="4752975"/>
          </a:xfrm>
        </p:spPr>
        <p:txBody>
          <a:bodyPr/>
          <a:lstStyle/>
          <a:p>
            <a:pPr marL="0" indent="228600" algn="just" rtl="1" eaLnBrk="1" hangingPunct="1">
              <a:spcBef>
                <a:spcPts val="1200"/>
              </a:spcBef>
              <a:spcAft>
                <a:spcPts val="1200"/>
              </a:spcAft>
              <a:buFont typeface="Wingdings" pitchFamily="2" charset="2"/>
              <a:buNone/>
            </a:pPr>
            <a:r>
              <a:rPr lang="ar-SY" sz="2400" dirty="0" smtClean="0">
                <a:solidFill>
                  <a:srgbClr val="FF0000"/>
                </a:solidFill>
              </a:rPr>
              <a:t>في حالة الجمل الثنائية يمكن أن تخفض قيمة   إلى </a:t>
            </a:r>
            <a:r>
              <a:rPr lang="en-US" sz="2400" dirty="0" smtClean="0">
                <a:solidFill>
                  <a:srgbClr val="FF0000"/>
                </a:solidFill>
              </a:rPr>
              <a:t>80%</a:t>
            </a:r>
            <a:r>
              <a:rPr lang="ar-SY" sz="2400" dirty="0" smtClean="0">
                <a:solidFill>
                  <a:srgbClr val="FF0000"/>
                </a:solidFill>
              </a:rPr>
              <a:t> من القيمة المحسوبة وفق العلاقة </a:t>
            </a:r>
            <a:r>
              <a:rPr lang="en-US" sz="2400" dirty="0" smtClean="0">
                <a:solidFill>
                  <a:srgbClr val="FF0000"/>
                </a:solidFill>
              </a:rPr>
              <a:t>(15)</a:t>
            </a:r>
            <a:endParaRPr lang="ar-SY" sz="2400" dirty="0" smtClean="0">
              <a:solidFill>
                <a:srgbClr val="FF0000"/>
              </a:solidFill>
            </a:endParaRPr>
          </a:p>
          <a:p>
            <a:pPr marL="0" indent="228600" algn="just" rtl="1" eaLnBrk="1" hangingPunct="1">
              <a:spcBef>
                <a:spcPts val="1200"/>
              </a:spcBef>
              <a:spcAft>
                <a:spcPts val="1200"/>
              </a:spcAft>
              <a:buFont typeface="Wingdings" pitchFamily="2" charset="2"/>
              <a:buNone/>
            </a:pPr>
            <a:r>
              <a:rPr lang="ar-SY" sz="2400" dirty="0" smtClean="0">
                <a:solidFill>
                  <a:srgbClr val="FF0000"/>
                </a:solidFill>
              </a:rPr>
              <a:t>يجب أن لا تتجاوز قيمة     </a:t>
            </a:r>
            <a:r>
              <a:rPr lang="ar-SY" sz="2400" dirty="0" err="1" smtClean="0">
                <a:solidFill>
                  <a:srgbClr val="FF0000"/>
                </a:solidFill>
              </a:rPr>
              <a:t>الـ</a:t>
            </a:r>
            <a:r>
              <a:rPr lang="ar-SY" sz="2400" dirty="0" smtClean="0">
                <a:solidFill>
                  <a:srgbClr val="FF0000"/>
                </a:solidFill>
              </a:rPr>
              <a:t> 1.25 للإطارات الخاصة المقاومة للعزوم وفي حال زيادة     عن هذه القيمة يجب إضافة مجاز للإطار .</a:t>
            </a:r>
          </a:p>
          <a:p>
            <a:pPr marL="0" indent="228600" algn="just" rtl="1" eaLnBrk="1" hangingPunct="1">
              <a:spcBef>
                <a:spcPts val="1200"/>
              </a:spcBef>
              <a:spcAft>
                <a:spcPts val="1200"/>
              </a:spcAft>
              <a:buFont typeface="Wingdings" pitchFamily="2" charset="2"/>
              <a:buNone/>
            </a:pPr>
            <a:r>
              <a:rPr lang="ar-SY" sz="2400" dirty="0" smtClean="0">
                <a:solidFill>
                  <a:srgbClr val="FF0000"/>
                </a:solidFill>
              </a:rPr>
              <a:t>تؤخذ قيمة    مساوية الواحد في المناطق الزلزالية 2 </a:t>
            </a:r>
            <a:r>
              <a:rPr lang="en-US" sz="2400" dirty="0" smtClean="0">
                <a:solidFill>
                  <a:srgbClr val="FF0000"/>
                </a:solidFill>
              </a:rPr>
              <a:t>,</a:t>
            </a:r>
            <a:r>
              <a:rPr lang="ar-SY" sz="2400" dirty="0" smtClean="0">
                <a:solidFill>
                  <a:srgbClr val="FF0000"/>
                </a:solidFill>
              </a:rPr>
              <a:t> 1</a:t>
            </a:r>
            <a:r>
              <a:rPr lang="en-US" sz="2400" dirty="0" smtClean="0">
                <a:solidFill>
                  <a:srgbClr val="FF0000"/>
                </a:solidFill>
              </a:rPr>
              <a:t>,</a:t>
            </a:r>
            <a:r>
              <a:rPr lang="ar-SY" sz="2400" dirty="0" smtClean="0">
                <a:solidFill>
                  <a:srgbClr val="FF0000"/>
                </a:solidFill>
              </a:rPr>
              <a:t> 0 وعند حساب الانتقالات في كل المناطق .</a:t>
            </a:r>
            <a:endParaRPr lang="en-US" sz="2400" dirty="0" smtClean="0">
              <a:solidFill>
                <a:srgbClr val="FF0000"/>
              </a:solidFill>
            </a:endParaRPr>
          </a:p>
        </p:txBody>
      </p:sp>
      <p:pic>
        <p:nvPicPr>
          <p:cNvPr id="52227" name="Picture 4"/>
          <p:cNvPicPr>
            <a:picLocks noChangeAspect="1" noChangeArrowheads="1"/>
          </p:cNvPicPr>
          <p:nvPr/>
        </p:nvPicPr>
        <p:blipFill>
          <a:blip r:embed="rId2" cstate="print"/>
          <a:srcRect/>
          <a:stretch>
            <a:fillRect/>
          </a:stretch>
        </p:blipFill>
        <p:spPr bwMode="auto">
          <a:xfrm>
            <a:off x="2987675" y="1052513"/>
            <a:ext cx="374650" cy="404812"/>
          </a:xfrm>
          <a:prstGeom prst="rect">
            <a:avLst/>
          </a:prstGeom>
          <a:noFill/>
          <a:ln w="9525">
            <a:noFill/>
            <a:miter lim="800000"/>
            <a:headEnd/>
            <a:tailEnd/>
          </a:ln>
        </p:spPr>
      </p:pic>
      <p:pic>
        <p:nvPicPr>
          <p:cNvPr id="52228" name="Picture 5"/>
          <p:cNvPicPr>
            <a:picLocks noChangeAspect="1" noChangeArrowheads="1"/>
          </p:cNvPicPr>
          <p:nvPr/>
        </p:nvPicPr>
        <p:blipFill>
          <a:blip r:embed="rId2" cstate="print"/>
          <a:srcRect/>
          <a:stretch>
            <a:fillRect/>
          </a:stretch>
        </p:blipFill>
        <p:spPr bwMode="auto">
          <a:xfrm>
            <a:off x="5429250" y="2071688"/>
            <a:ext cx="374650" cy="404812"/>
          </a:xfrm>
          <a:prstGeom prst="rect">
            <a:avLst/>
          </a:prstGeom>
          <a:noFill/>
          <a:ln w="9525">
            <a:noFill/>
            <a:miter lim="800000"/>
            <a:headEnd/>
            <a:tailEnd/>
          </a:ln>
        </p:spPr>
      </p:pic>
      <p:pic>
        <p:nvPicPr>
          <p:cNvPr id="52229" name="Picture 6"/>
          <p:cNvPicPr>
            <a:picLocks noChangeAspect="1" noChangeArrowheads="1"/>
          </p:cNvPicPr>
          <p:nvPr/>
        </p:nvPicPr>
        <p:blipFill>
          <a:blip r:embed="rId2" cstate="print"/>
          <a:srcRect/>
          <a:stretch>
            <a:fillRect/>
          </a:stretch>
        </p:blipFill>
        <p:spPr bwMode="auto">
          <a:xfrm>
            <a:off x="6933654" y="2428868"/>
            <a:ext cx="374650" cy="404812"/>
          </a:xfrm>
          <a:prstGeom prst="rect">
            <a:avLst/>
          </a:prstGeom>
          <a:noFill/>
          <a:ln w="9525">
            <a:noFill/>
            <a:miter lim="800000"/>
            <a:headEnd/>
            <a:tailEnd/>
          </a:ln>
        </p:spPr>
      </p:pic>
      <p:pic>
        <p:nvPicPr>
          <p:cNvPr id="52230" name="Picture 7"/>
          <p:cNvPicPr>
            <a:picLocks noChangeAspect="1" noChangeArrowheads="1"/>
          </p:cNvPicPr>
          <p:nvPr/>
        </p:nvPicPr>
        <p:blipFill>
          <a:blip r:embed="rId2" cstate="print"/>
          <a:srcRect/>
          <a:stretch>
            <a:fillRect/>
          </a:stretch>
        </p:blipFill>
        <p:spPr bwMode="auto">
          <a:xfrm>
            <a:off x="6804025" y="3068638"/>
            <a:ext cx="374650" cy="404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3"/>
          <p:cNvSpPr>
            <a:spLocks noGrp="1" noChangeArrowheads="1"/>
          </p:cNvSpPr>
          <p:nvPr>
            <p:ph type="body" idx="1"/>
          </p:nvPr>
        </p:nvSpPr>
        <p:spPr>
          <a:xfrm>
            <a:off x="457200" y="404813"/>
            <a:ext cx="8229600" cy="5726112"/>
          </a:xfrm>
        </p:spPr>
        <p:txBody>
          <a:bodyPr/>
          <a:lstStyle/>
          <a:p>
            <a:pPr marL="0" indent="168275" algn="r" rtl="1" eaLnBrk="1" hangingPunct="1">
              <a:buFont typeface="Wingdings" pitchFamily="2" charset="2"/>
              <a:buNone/>
            </a:pPr>
            <a:r>
              <a:rPr lang="ar-SY" sz="2800" b="1" dirty="0" smtClean="0"/>
              <a:t>بعض الطر</a:t>
            </a:r>
            <a:r>
              <a:rPr lang="ar-SA" sz="2800" b="1" dirty="0" smtClean="0"/>
              <a:t>ائ</a:t>
            </a:r>
            <a:r>
              <a:rPr lang="ar-SY" sz="2800" b="1" dirty="0" smtClean="0"/>
              <a:t>ق التقريبية لتقدير قيمة  </a:t>
            </a:r>
            <a:r>
              <a:rPr lang="en-US" sz="2800" b="1" dirty="0" smtClean="0"/>
              <a:t>  </a:t>
            </a:r>
            <a:r>
              <a:rPr lang="ar-SY" sz="2800" b="1" dirty="0" smtClean="0"/>
              <a:t>حسب نوع الجملة الإنشائية المستخدمة لمقاومة القوى الجانبية .</a:t>
            </a:r>
            <a:endParaRPr lang="ar-SY" sz="2800" b="1" i="1" dirty="0" smtClean="0"/>
          </a:p>
          <a:p>
            <a:pPr marL="0" indent="168275" algn="r" rtl="1" eaLnBrk="1" hangingPunct="1">
              <a:buFont typeface="Wingdings" pitchFamily="2" charset="2"/>
              <a:buNone/>
            </a:pPr>
            <a:r>
              <a:rPr lang="ar-SY" b="1" i="1" dirty="0" smtClean="0">
                <a:solidFill>
                  <a:schemeClr val="hlink"/>
                </a:solidFill>
              </a:rPr>
              <a:t>أولاً : جمل الإطارات المربطة :</a:t>
            </a:r>
          </a:p>
          <a:p>
            <a:pPr marL="0" indent="168275" algn="r" rtl="1" eaLnBrk="1" hangingPunct="1">
              <a:lnSpc>
                <a:spcPct val="115000"/>
              </a:lnSpc>
              <a:spcBef>
                <a:spcPts val="1200"/>
              </a:spcBef>
              <a:spcAft>
                <a:spcPts val="1200"/>
              </a:spcAft>
              <a:buFont typeface="Wingdings" pitchFamily="2" charset="2"/>
              <a:buNone/>
            </a:pPr>
            <a:r>
              <a:rPr lang="ar-SY" sz="2400" dirty="0" smtClean="0"/>
              <a:t>بفرض أن الإطار المربط يحتوي على </a:t>
            </a:r>
            <a:r>
              <a:rPr lang="en-US" sz="2400" dirty="0" smtClean="0"/>
              <a:t>   </a:t>
            </a:r>
            <a:r>
              <a:rPr lang="ar-SY" sz="2400" dirty="0" smtClean="0"/>
              <a:t> </a:t>
            </a:r>
            <a:r>
              <a:rPr lang="en-US" sz="2400" dirty="0" smtClean="0"/>
              <a:t>   </a:t>
            </a:r>
            <a:r>
              <a:rPr lang="ar-SY" sz="2400" dirty="0" smtClean="0"/>
              <a:t>عنصر قطري تقاوم القص  </a:t>
            </a:r>
            <a:r>
              <a:rPr lang="en-US" sz="2400" dirty="0" smtClean="0"/>
              <a:t>  </a:t>
            </a:r>
            <a:r>
              <a:rPr lang="ar-SY" sz="2400" dirty="0" smtClean="0"/>
              <a:t>في الطابق </a:t>
            </a:r>
            <a:r>
              <a:rPr lang="en-US" sz="2400" i="1" dirty="0" smtClean="0"/>
              <a:t>i</a:t>
            </a:r>
            <a:r>
              <a:rPr lang="ar-SY" sz="2400" dirty="0" smtClean="0"/>
              <a:t> . وبفرض أن </a:t>
            </a:r>
            <a:r>
              <a:rPr lang="en-US" sz="2400" dirty="0" smtClean="0"/>
              <a:t>     </a:t>
            </a:r>
            <a:r>
              <a:rPr lang="ar-SY" sz="2400" dirty="0" smtClean="0"/>
              <a:t> </a:t>
            </a:r>
            <a:r>
              <a:rPr lang="en-US" sz="2400" dirty="0" smtClean="0"/>
              <a:t> </a:t>
            </a:r>
            <a:r>
              <a:rPr lang="ar-SY" sz="2400" dirty="0" smtClean="0"/>
              <a:t>هي متوسط المركبات الأفقية للقوى في العناصر القطرية فيمكن بتقريب مقبول كتابة هذه القوة بدلالة القص الطابقي</a:t>
            </a:r>
            <a:r>
              <a:rPr lang="en-US" sz="2400" dirty="0" smtClean="0"/>
              <a:t>  </a:t>
            </a:r>
            <a:r>
              <a:rPr lang="ar-SY" sz="2400" dirty="0" smtClean="0"/>
              <a:t>  </a:t>
            </a:r>
            <a:r>
              <a:rPr lang="en-US" sz="2400" dirty="0" smtClean="0"/>
              <a:t> </a:t>
            </a:r>
            <a:r>
              <a:rPr lang="ar-SY" sz="2400" dirty="0" smtClean="0"/>
              <a:t>كما يلي:</a:t>
            </a:r>
            <a:endParaRPr lang="en-US" sz="2400" dirty="0" smtClean="0"/>
          </a:p>
          <a:p>
            <a:pPr marL="0" indent="168275" algn="r" rtl="1" eaLnBrk="1" hangingPunct="1">
              <a:lnSpc>
                <a:spcPct val="115000"/>
              </a:lnSpc>
              <a:spcBef>
                <a:spcPts val="1200"/>
              </a:spcBef>
              <a:spcAft>
                <a:spcPts val="1200"/>
              </a:spcAft>
              <a:buFont typeface="Wingdings" pitchFamily="2" charset="2"/>
              <a:buNone/>
            </a:pPr>
            <a:r>
              <a:rPr lang="en-US" sz="2400" dirty="0" smtClean="0"/>
              <a:t>						</a:t>
            </a:r>
            <a:endParaRPr lang="ar-SY" sz="2400" dirty="0" smtClean="0"/>
          </a:p>
          <a:p>
            <a:pPr marL="0" indent="168275" algn="r" rtl="1" eaLnBrk="1" hangingPunct="1">
              <a:lnSpc>
                <a:spcPct val="115000"/>
              </a:lnSpc>
              <a:spcBef>
                <a:spcPts val="1200"/>
              </a:spcBef>
              <a:spcAft>
                <a:spcPts val="1200"/>
              </a:spcAft>
              <a:buFont typeface="Wingdings" pitchFamily="2" charset="2"/>
              <a:buNone/>
            </a:pPr>
            <a:r>
              <a:rPr lang="ar-SY" sz="2400" dirty="0" smtClean="0"/>
              <a:t>ويمكن تحديد المركبة الأفقية الأكبر بشكل تقريبي كما يلي :</a:t>
            </a:r>
            <a:endParaRPr lang="en-US" sz="2400" dirty="0" smtClean="0"/>
          </a:p>
        </p:txBody>
      </p:sp>
      <p:pic>
        <p:nvPicPr>
          <p:cNvPr id="14345" name="Picture 4"/>
          <p:cNvPicPr>
            <a:picLocks noChangeAspect="1" noChangeArrowheads="1"/>
          </p:cNvPicPr>
          <p:nvPr/>
        </p:nvPicPr>
        <p:blipFill>
          <a:blip r:embed="rId3" cstate="print"/>
          <a:srcRect/>
          <a:stretch>
            <a:fillRect/>
          </a:stretch>
        </p:blipFill>
        <p:spPr bwMode="auto">
          <a:xfrm>
            <a:off x="4000500" y="500063"/>
            <a:ext cx="374650" cy="404812"/>
          </a:xfrm>
          <a:prstGeom prst="rect">
            <a:avLst/>
          </a:prstGeom>
          <a:noFill/>
          <a:ln w="9525">
            <a:noFill/>
            <a:miter lim="800000"/>
            <a:headEnd/>
            <a:tailEnd/>
          </a:ln>
        </p:spPr>
      </p:pic>
      <p:sp>
        <p:nvSpPr>
          <p:cNvPr id="143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4338" name="Object 5"/>
          <p:cNvGraphicFramePr>
            <a:graphicFrameLocks noChangeAspect="1"/>
          </p:cNvGraphicFramePr>
          <p:nvPr/>
        </p:nvGraphicFramePr>
        <p:xfrm>
          <a:off x="4071934" y="2071678"/>
          <a:ext cx="649288" cy="363538"/>
        </p:xfrm>
        <a:graphic>
          <a:graphicData uri="http://schemas.openxmlformats.org/presentationml/2006/ole">
            <mc:AlternateContent xmlns:mc="http://schemas.openxmlformats.org/markup-compatibility/2006">
              <mc:Choice xmlns:v="urn:schemas-microsoft-com:vml" Requires="v">
                <p:oleObj spid="_x0000_s14410" name="Equation" r:id="rId4" imgW="406224" imgH="228501" progId="Equation.3">
                  <p:embed/>
                </p:oleObj>
              </mc:Choice>
              <mc:Fallback>
                <p:oleObj name="Equation" r:id="rId4" imgW="406224" imgH="228501" progId="Equation.3">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4" y="2071678"/>
                        <a:ext cx="649288"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4339" name="Object 7"/>
          <p:cNvGraphicFramePr>
            <a:graphicFrameLocks noChangeAspect="1"/>
          </p:cNvGraphicFramePr>
          <p:nvPr/>
        </p:nvGraphicFramePr>
        <p:xfrm>
          <a:off x="1214414" y="2071688"/>
          <a:ext cx="287337" cy="404812"/>
        </p:xfrm>
        <a:graphic>
          <a:graphicData uri="http://schemas.openxmlformats.org/presentationml/2006/ole">
            <mc:AlternateContent xmlns:mc="http://schemas.openxmlformats.org/markup-compatibility/2006">
              <mc:Choice xmlns:v="urn:schemas-microsoft-com:vml" Requires="v">
                <p:oleObj spid="_x0000_s14411" name="Equation" r:id="rId6" imgW="165028" imgH="228501" progId="Equation.3">
                  <p:embed/>
                </p:oleObj>
              </mc:Choice>
              <mc:Fallback>
                <p:oleObj name="Equation" r:id="rId6" imgW="165028" imgH="228501" progId="Equation.3">
                  <p:embed/>
                  <p:pic>
                    <p:nvPicPr>
                      <p:cNvPr id="0"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2071688"/>
                        <a:ext cx="287337"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8" name="Rectangle 1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ar-LB"/>
          </a:p>
        </p:txBody>
      </p:sp>
      <p:graphicFrame>
        <p:nvGraphicFramePr>
          <p:cNvPr id="14340" name="Object 15"/>
          <p:cNvGraphicFramePr>
            <a:graphicFrameLocks noChangeAspect="1"/>
          </p:cNvGraphicFramePr>
          <p:nvPr/>
        </p:nvGraphicFramePr>
        <p:xfrm>
          <a:off x="5867400" y="2500306"/>
          <a:ext cx="576263" cy="400050"/>
        </p:xfrm>
        <a:graphic>
          <a:graphicData uri="http://schemas.openxmlformats.org/presentationml/2006/ole">
            <mc:AlternateContent xmlns:mc="http://schemas.openxmlformats.org/markup-compatibility/2006">
              <mc:Choice xmlns:v="urn:schemas-microsoft-com:vml" Requires="v">
                <p:oleObj spid="_x0000_s14412" name="Equation" r:id="rId8" imgW="342751" imgH="241195" progId="Equation.3">
                  <p:embed/>
                </p:oleObj>
              </mc:Choice>
              <mc:Fallback>
                <p:oleObj name="Equation" r:id="rId8" imgW="342751" imgH="241195" progId="Equation.3">
                  <p:embed/>
                  <p:pic>
                    <p:nvPicPr>
                      <p:cNvPr id="0" name="Picture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2500306"/>
                        <a:ext cx="576263"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9" name="Rectangle 1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14341" name="Object 17"/>
          <p:cNvGraphicFramePr>
            <a:graphicFrameLocks noChangeAspect="1"/>
          </p:cNvGraphicFramePr>
          <p:nvPr/>
        </p:nvGraphicFramePr>
        <p:xfrm>
          <a:off x="1928813" y="2928938"/>
          <a:ext cx="355600" cy="401637"/>
        </p:xfrm>
        <a:graphic>
          <a:graphicData uri="http://schemas.openxmlformats.org/presentationml/2006/ole">
            <mc:AlternateContent xmlns:mc="http://schemas.openxmlformats.org/markup-compatibility/2006">
              <mc:Choice xmlns:v="urn:schemas-microsoft-com:vml" Requires="v">
                <p:oleObj spid="_x0000_s14413" name="Equation" r:id="rId10" imgW="152334" imgH="228501" progId="Equation.3">
                  <p:embed/>
                </p:oleObj>
              </mc:Choice>
              <mc:Fallback>
                <p:oleObj name="Equation" r:id="rId10" imgW="152334" imgH="228501" progId="Equation.3">
                  <p:embed/>
                  <p:pic>
                    <p:nvPicPr>
                      <p:cNvPr id="0" name="Picture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8813" y="2928938"/>
                        <a:ext cx="355600"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0"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4342" name="Object 19"/>
          <p:cNvGraphicFramePr>
            <a:graphicFrameLocks noChangeAspect="1"/>
          </p:cNvGraphicFramePr>
          <p:nvPr/>
        </p:nvGraphicFramePr>
        <p:xfrm>
          <a:off x="1763713" y="3357563"/>
          <a:ext cx="2232025" cy="831850"/>
        </p:xfrm>
        <a:graphic>
          <a:graphicData uri="http://schemas.openxmlformats.org/presentationml/2006/ole">
            <mc:AlternateContent xmlns:mc="http://schemas.openxmlformats.org/markup-compatibility/2006">
              <mc:Choice xmlns:v="urn:schemas-microsoft-com:vml" Requires="v">
                <p:oleObj spid="_x0000_s14414" name="Equation" r:id="rId12" imgW="914400" imgH="444500" progId="Equation.3">
                  <p:embed/>
                </p:oleObj>
              </mc:Choice>
              <mc:Fallback>
                <p:oleObj name="Equation" r:id="rId12" imgW="914400" imgH="444500" progId="Equation.3">
                  <p:embed/>
                  <p:pic>
                    <p:nvPicPr>
                      <p:cNvPr id="0" name="Picture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63713" y="3357563"/>
                        <a:ext cx="223202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1" name="Rectangle 21"/>
          <p:cNvSpPr>
            <a:spLocks noChangeArrowheads="1"/>
          </p:cNvSpPr>
          <p:nvPr/>
        </p:nvSpPr>
        <p:spPr bwMode="auto">
          <a:xfrm>
            <a:off x="0" y="447675"/>
            <a:ext cx="9144000" cy="0"/>
          </a:xfrm>
          <a:prstGeom prst="rect">
            <a:avLst/>
          </a:prstGeom>
          <a:noFill/>
          <a:ln w="9525">
            <a:noFill/>
            <a:miter lim="800000"/>
            <a:headEnd/>
            <a:tailEnd/>
          </a:ln>
        </p:spPr>
        <p:txBody>
          <a:bodyPr wrap="none" anchor="ctr">
            <a:spAutoFit/>
          </a:bodyPr>
          <a:lstStyle/>
          <a:p>
            <a:endParaRPr lang="ar-LB"/>
          </a:p>
        </p:txBody>
      </p:sp>
      <p:sp>
        <p:nvSpPr>
          <p:cNvPr id="14352" name="Rectangle 23"/>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ar-LB"/>
          </a:p>
        </p:txBody>
      </p:sp>
      <p:graphicFrame>
        <p:nvGraphicFramePr>
          <p:cNvPr id="14343" name="Object 22"/>
          <p:cNvGraphicFramePr>
            <a:graphicFrameLocks noChangeAspect="1"/>
          </p:cNvGraphicFramePr>
          <p:nvPr/>
        </p:nvGraphicFramePr>
        <p:xfrm>
          <a:off x="1908175" y="4797425"/>
          <a:ext cx="4032250" cy="865188"/>
        </p:xfrm>
        <a:graphic>
          <a:graphicData uri="http://schemas.openxmlformats.org/presentationml/2006/ole">
            <mc:AlternateContent xmlns:mc="http://schemas.openxmlformats.org/markup-compatibility/2006">
              <mc:Choice xmlns:v="urn:schemas-microsoft-com:vml" Requires="v">
                <p:oleObj spid="_x0000_s14415" name="Equation" r:id="rId14" imgW="1930400" imgH="444500" progId="Equation.3">
                  <p:embed/>
                </p:oleObj>
              </mc:Choice>
              <mc:Fallback>
                <p:oleObj name="Equation" r:id="rId14" imgW="1930400" imgH="444500" progId="Equation.3">
                  <p:embed/>
                  <p:pic>
                    <p:nvPicPr>
                      <p:cNvPr id="0" name="Picture 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8175" y="4797425"/>
                        <a:ext cx="403225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3" name="Rectangle 24"/>
          <p:cNvSpPr>
            <a:spLocks noChangeArrowheads="1"/>
          </p:cNvSpPr>
          <p:nvPr/>
        </p:nvSpPr>
        <p:spPr bwMode="auto">
          <a:xfrm>
            <a:off x="0" y="3652838"/>
            <a:ext cx="9144000" cy="0"/>
          </a:xfrm>
          <a:prstGeom prst="rect">
            <a:avLst/>
          </a:prstGeom>
          <a:noFill/>
          <a:ln w="9525">
            <a:noFill/>
            <a:miter lim="800000"/>
            <a:headEnd/>
            <a:tailEnd/>
          </a:ln>
        </p:spPr>
        <p:txBody>
          <a:bodyPr wrap="none" anchor="ctr">
            <a:spAutoFit/>
          </a:bodyPr>
          <a:lstStyle/>
          <a:p>
            <a:endParaRPr lang="ar-L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Grp="1" noChangeArrowheads="1"/>
          </p:cNvSpPr>
          <p:nvPr>
            <p:ph type="body" idx="1"/>
          </p:nvPr>
        </p:nvSpPr>
        <p:spPr>
          <a:xfrm>
            <a:off x="457200" y="404813"/>
            <a:ext cx="8229600" cy="5726112"/>
          </a:xfrm>
        </p:spPr>
        <p:txBody>
          <a:bodyPr/>
          <a:lstStyle/>
          <a:p>
            <a:pPr algn="r" rtl="1" eaLnBrk="1" hangingPunct="1">
              <a:buFont typeface="Wingdings" pitchFamily="2" charset="2"/>
              <a:buNone/>
            </a:pPr>
            <a:endParaRPr lang="en-US" dirty="0" smtClean="0"/>
          </a:p>
          <a:p>
            <a:pPr algn="r" rtl="1" eaLnBrk="1" hangingPunct="1">
              <a:buFont typeface="Wingdings" pitchFamily="2" charset="2"/>
              <a:buNone/>
            </a:pPr>
            <a:endParaRPr lang="en-US" dirty="0" smtClean="0"/>
          </a:p>
          <a:p>
            <a:pPr algn="r" rtl="1" eaLnBrk="1" hangingPunct="1">
              <a:buFont typeface="Wingdings" pitchFamily="2" charset="2"/>
              <a:buNone/>
            </a:pPr>
            <a:r>
              <a:rPr lang="ar-SY" sz="2400" smtClean="0"/>
              <a:t>وعليه تحدد  كما يلي :</a:t>
            </a:r>
            <a:endParaRPr lang="en-US" sz="2400" dirty="0" smtClean="0"/>
          </a:p>
          <a:p>
            <a:pPr algn="r" rtl="1" eaLnBrk="1" hangingPunct="1">
              <a:buFont typeface="Wingdings" pitchFamily="2" charset="2"/>
              <a:buNone/>
            </a:pPr>
            <a:r>
              <a:rPr lang="en-US" dirty="0" smtClean="0"/>
              <a:t>					</a:t>
            </a:r>
          </a:p>
          <a:p>
            <a:pPr algn="r" rtl="1" eaLnBrk="1" hangingPunct="1">
              <a:buFont typeface="Wingdings" pitchFamily="2" charset="2"/>
              <a:buNone/>
            </a:pPr>
            <a:endParaRPr lang="en-US" dirty="0" smtClean="0"/>
          </a:p>
          <a:p>
            <a:pPr algn="r" rtl="1" eaLnBrk="1" hangingPunct="1">
              <a:buFont typeface="Wingdings" pitchFamily="2" charset="2"/>
              <a:buNone/>
            </a:pPr>
            <a:endParaRPr lang="en-US" dirty="0" smtClean="0"/>
          </a:p>
          <a:p>
            <a:pPr algn="r" rtl="1" eaLnBrk="1" hangingPunct="1">
              <a:buFont typeface="Wingdings" pitchFamily="2" charset="2"/>
              <a:buNone/>
            </a:pPr>
            <a:r>
              <a:rPr lang="en-US" dirty="0" smtClean="0"/>
              <a:t>	</a:t>
            </a:r>
            <a:r>
              <a:rPr lang="en-US" sz="2400" dirty="0" smtClean="0"/>
              <a:t>(16a)</a:t>
            </a:r>
          </a:p>
        </p:txBody>
      </p:sp>
      <p:sp>
        <p:nvSpPr>
          <p:cNvPr id="15366" name="Rectangle 5"/>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ar-LB"/>
          </a:p>
        </p:txBody>
      </p:sp>
      <p:graphicFrame>
        <p:nvGraphicFramePr>
          <p:cNvPr id="15362" name="Object 4"/>
          <p:cNvGraphicFramePr>
            <a:graphicFrameLocks noChangeAspect="1"/>
          </p:cNvGraphicFramePr>
          <p:nvPr/>
        </p:nvGraphicFramePr>
        <p:xfrm>
          <a:off x="1908175" y="549275"/>
          <a:ext cx="3095625" cy="935038"/>
        </p:xfrm>
        <a:graphic>
          <a:graphicData uri="http://schemas.openxmlformats.org/presentationml/2006/ole">
            <mc:AlternateContent xmlns:mc="http://schemas.openxmlformats.org/markup-compatibility/2006">
              <mc:Choice xmlns:v="urn:schemas-microsoft-com:vml" Requires="v">
                <p:oleObj spid="_x0000_s15398" name="Equation" r:id="rId3" imgW="1384300" imgH="444500" progId="Equation.3">
                  <p:embed/>
                </p:oleObj>
              </mc:Choice>
              <mc:Fallback>
                <p:oleObj name="Equation" r:id="rId3" imgW="1384300" imgH="444500"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549275"/>
                        <a:ext cx="3095625"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6"/>
          <p:cNvSpPr>
            <a:spLocks noChangeArrowheads="1"/>
          </p:cNvSpPr>
          <p:nvPr/>
        </p:nvSpPr>
        <p:spPr bwMode="auto">
          <a:xfrm>
            <a:off x="0" y="3652838"/>
            <a:ext cx="9144000" cy="0"/>
          </a:xfrm>
          <a:prstGeom prst="rect">
            <a:avLst/>
          </a:prstGeom>
          <a:noFill/>
          <a:ln w="9525">
            <a:noFill/>
            <a:miter lim="800000"/>
            <a:headEnd/>
            <a:tailEnd/>
          </a:ln>
        </p:spPr>
        <p:txBody>
          <a:bodyPr wrap="none" anchor="ctr">
            <a:spAutoFit/>
          </a:bodyPr>
          <a:lstStyle/>
          <a:p>
            <a:endParaRPr lang="ar-LB"/>
          </a:p>
        </p:txBody>
      </p:sp>
      <p:sp>
        <p:nvSpPr>
          <p:cNvPr id="1536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5363" name="Object 7"/>
          <p:cNvGraphicFramePr>
            <a:graphicFrameLocks noChangeAspect="1"/>
          </p:cNvGraphicFramePr>
          <p:nvPr/>
        </p:nvGraphicFramePr>
        <p:xfrm>
          <a:off x="1908175" y="2133600"/>
          <a:ext cx="3311525" cy="812800"/>
        </p:xfrm>
        <a:graphic>
          <a:graphicData uri="http://schemas.openxmlformats.org/presentationml/2006/ole">
            <mc:AlternateContent xmlns:mc="http://schemas.openxmlformats.org/markup-compatibility/2006">
              <mc:Choice xmlns:v="urn:schemas-microsoft-com:vml" Requires="v">
                <p:oleObj spid="_x0000_s15399" name="Equation" r:id="rId5" imgW="1778000" imgH="457200" progId="Equation.3">
                  <p:embed/>
                </p:oleObj>
              </mc:Choice>
              <mc:Fallback>
                <p:oleObj name="Equation" r:id="rId5" imgW="1778000" imgH="457200" progId="Equation.3">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2133600"/>
                        <a:ext cx="3311525"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Rectangle 10"/>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ar-LB"/>
          </a:p>
        </p:txBody>
      </p:sp>
      <p:graphicFrame>
        <p:nvGraphicFramePr>
          <p:cNvPr id="15364" name="Object 9"/>
          <p:cNvGraphicFramePr>
            <a:graphicFrameLocks noChangeAspect="1"/>
          </p:cNvGraphicFramePr>
          <p:nvPr/>
        </p:nvGraphicFramePr>
        <p:xfrm>
          <a:off x="1908175" y="3429000"/>
          <a:ext cx="4464050" cy="863600"/>
        </p:xfrm>
        <a:graphic>
          <a:graphicData uri="http://schemas.openxmlformats.org/presentationml/2006/ole">
            <mc:AlternateContent xmlns:mc="http://schemas.openxmlformats.org/markup-compatibility/2006">
              <mc:Choice xmlns:v="urn:schemas-microsoft-com:vml" Requires="v">
                <p:oleObj spid="_x0000_s15400" name="Equation" r:id="rId7" imgW="2743200" imgH="469900" progId="Equation.3">
                  <p:embed/>
                </p:oleObj>
              </mc:Choice>
              <mc:Fallback>
                <p:oleObj name="Equation" r:id="rId7" imgW="2743200" imgH="469900" progId="Equation.3">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3429000"/>
                        <a:ext cx="44640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Rectangle 3"/>
          <p:cNvSpPr>
            <a:spLocks noGrp="1" noChangeArrowheads="1"/>
          </p:cNvSpPr>
          <p:nvPr>
            <p:ph type="body" idx="1"/>
          </p:nvPr>
        </p:nvSpPr>
        <p:spPr>
          <a:xfrm>
            <a:off x="457200" y="476250"/>
            <a:ext cx="8229600" cy="5654675"/>
          </a:xfrm>
        </p:spPr>
        <p:txBody>
          <a:bodyPr/>
          <a:lstStyle/>
          <a:p>
            <a:pPr marL="0" indent="350838" algn="r" rtl="1" eaLnBrk="1" hangingPunct="1">
              <a:buFont typeface="Wingdings" pitchFamily="2" charset="2"/>
              <a:buNone/>
            </a:pPr>
            <a:r>
              <a:rPr lang="ar-SY" b="1" i="1" dirty="0" smtClean="0">
                <a:solidFill>
                  <a:schemeClr val="hlink"/>
                </a:solidFill>
              </a:rPr>
              <a:t>ثانياً :جمل الإطارات المقاومة للعزوم :</a:t>
            </a:r>
          </a:p>
          <a:p>
            <a:pPr marL="0" indent="350838" algn="r" rtl="1" eaLnBrk="1" hangingPunct="1">
              <a:lnSpc>
                <a:spcPct val="115000"/>
              </a:lnSpc>
              <a:buFont typeface="Wingdings" pitchFamily="2" charset="2"/>
              <a:buNone/>
            </a:pPr>
            <a:r>
              <a:rPr lang="ar-SY" sz="2400" dirty="0" smtClean="0"/>
              <a:t>بفرض أن الإطار يحتوي على</a:t>
            </a:r>
            <a:r>
              <a:rPr lang="en-US" sz="2400" dirty="0" smtClean="0"/>
              <a:t>   </a:t>
            </a:r>
            <a:r>
              <a:rPr lang="ar-SY" sz="2400" dirty="0" smtClean="0"/>
              <a:t> </a:t>
            </a:r>
            <a:r>
              <a:rPr lang="en-US" sz="2400" dirty="0" smtClean="0"/>
              <a:t> N</a:t>
            </a:r>
            <a:r>
              <a:rPr lang="ar-SY" sz="2400" dirty="0" smtClean="0"/>
              <a:t>فتحة ( مجاز ) فيحدد القص الوسطي </a:t>
            </a:r>
            <a:r>
              <a:rPr lang="en-US" sz="2400" dirty="0" smtClean="0"/>
              <a:t>V   </a:t>
            </a:r>
            <a:r>
              <a:rPr lang="ar-SY" sz="2400" dirty="0" smtClean="0"/>
              <a:t> الذي تتحمله الفتحة الواحدة بالعلاقة التالية :</a:t>
            </a:r>
            <a:endParaRPr lang="en-US" sz="2400" dirty="0" smtClean="0"/>
          </a:p>
          <a:p>
            <a:pPr marL="0" indent="350838" algn="r" rtl="1" eaLnBrk="1" hangingPunct="1">
              <a:lnSpc>
                <a:spcPct val="115000"/>
              </a:lnSpc>
              <a:buFont typeface="Wingdings" pitchFamily="2" charset="2"/>
              <a:buNone/>
            </a:pPr>
            <a:endParaRPr lang="en-US" sz="2400" dirty="0" smtClean="0"/>
          </a:p>
          <a:p>
            <a:pPr marL="0" indent="350838" algn="r" rtl="1" eaLnBrk="1" hangingPunct="1">
              <a:lnSpc>
                <a:spcPct val="115000"/>
              </a:lnSpc>
              <a:buFont typeface="Wingdings" pitchFamily="2" charset="2"/>
              <a:buNone/>
            </a:pPr>
            <a:r>
              <a:rPr lang="ar-SY" sz="2400" dirty="0" smtClean="0"/>
              <a:t>ويحدد بشكل تقريبي أيضاً القص </a:t>
            </a:r>
            <a:r>
              <a:rPr lang="ar-SY" sz="2400" dirty="0" err="1" smtClean="0"/>
              <a:t>الأعظمي</a:t>
            </a:r>
            <a:r>
              <a:rPr lang="ar-SY" sz="2400" dirty="0" smtClean="0"/>
              <a:t> الذي يمكن أن تتحمله فتحة واحدة كما يلي:</a:t>
            </a:r>
            <a:endParaRPr lang="en-US" sz="2400" dirty="0" smtClean="0"/>
          </a:p>
          <a:p>
            <a:pPr marL="0" indent="350838" algn="r" rtl="1" eaLnBrk="1" hangingPunct="1">
              <a:lnSpc>
                <a:spcPct val="115000"/>
              </a:lnSpc>
              <a:buFont typeface="Wingdings" pitchFamily="2" charset="2"/>
              <a:buNone/>
            </a:pPr>
            <a:endParaRPr lang="en-US" sz="2400" dirty="0" smtClean="0"/>
          </a:p>
          <a:p>
            <a:pPr marL="0" indent="350838" algn="r" rtl="1" eaLnBrk="1" hangingPunct="1">
              <a:lnSpc>
                <a:spcPct val="115000"/>
              </a:lnSpc>
              <a:buFont typeface="Wingdings" pitchFamily="2" charset="2"/>
              <a:buNone/>
            </a:pPr>
            <a:r>
              <a:rPr lang="ar-SY" sz="2400" dirty="0" smtClean="0"/>
              <a:t>ومنه تحدد</a:t>
            </a:r>
            <a:r>
              <a:rPr lang="en-US" sz="2400" dirty="0" smtClean="0"/>
              <a:t>      </a:t>
            </a:r>
            <a:r>
              <a:rPr lang="ar-SY" sz="2400" dirty="0" smtClean="0"/>
              <a:t> و </a:t>
            </a:r>
            <a:r>
              <a:rPr lang="en-US" sz="2400" dirty="0" smtClean="0"/>
              <a:t>  </a:t>
            </a:r>
            <a:r>
              <a:rPr lang="en-US" sz="2400" dirty="0" smtClean="0"/>
              <a:t>  </a:t>
            </a:r>
            <a:r>
              <a:rPr lang="ar-SY" sz="2400" dirty="0" smtClean="0"/>
              <a:t>كما </a:t>
            </a:r>
            <a:r>
              <a:rPr lang="ar-SY" sz="2400" dirty="0" smtClean="0"/>
              <a:t>يلي : </a:t>
            </a:r>
            <a:endParaRPr lang="en-US" sz="2400" dirty="0" smtClean="0"/>
          </a:p>
          <a:p>
            <a:pPr marL="0" indent="350838" algn="r" rtl="1" eaLnBrk="1" hangingPunct="1">
              <a:lnSpc>
                <a:spcPct val="115000"/>
              </a:lnSpc>
              <a:buFont typeface="Wingdings" pitchFamily="2" charset="2"/>
              <a:buNone/>
            </a:pPr>
            <a:r>
              <a:rPr lang="en-US" sz="2400" dirty="0" smtClean="0"/>
              <a:t> 		(16b)</a:t>
            </a:r>
          </a:p>
        </p:txBody>
      </p:sp>
      <p:sp>
        <p:nvSpPr>
          <p:cNvPr id="163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6386" name="Object 4"/>
          <p:cNvGraphicFramePr>
            <a:graphicFrameLocks noChangeAspect="1"/>
          </p:cNvGraphicFramePr>
          <p:nvPr/>
        </p:nvGraphicFramePr>
        <p:xfrm>
          <a:off x="5000625" y="1071563"/>
          <a:ext cx="417513" cy="454025"/>
        </p:xfrm>
        <a:graphic>
          <a:graphicData uri="http://schemas.openxmlformats.org/presentationml/2006/ole">
            <mc:AlternateContent xmlns:mc="http://schemas.openxmlformats.org/markup-compatibility/2006">
              <mc:Choice xmlns:v="urn:schemas-microsoft-com:vml" Requires="v">
                <p:oleObj spid="_x0000_s16482" name="Equation" r:id="rId3" imgW="215713" imgH="241091" progId="Equation.3">
                  <p:embed/>
                </p:oleObj>
              </mc:Choice>
              <mc:Fallback>
                <p:oleObj name="Equation" r:id="rId3" imgW="215713" imgH="241091" progId="Equation.3">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1071563"/>
                        <a:ext cx="417513"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6" name="Rectangle 6"/>
          <p:cNvSpPr>
            <a:spLocks noChangeArrowheads="1"/>
          </p:cNvSpPr>
          <p:nvPr/>
        </p:nvSpPr>
        <p:spPr bwMode="auto">
          <a:xfrm>
            <a:off x="0" y="238125"/>
            <a:ext cx="9144000" cy="0"/>
          </a:xfrm>
          <a:prstGeom prst="rect">
            <a:avLst/>
          </a:prstGeom>
          <a:noFill/>
          <a:ln w="9525">
            <a:noFill/>
            <a:miter lim="800000"/>
            <a:headEnd/>
            <a:tailEnd/>
          </a:ln>
        </p:spPr>
        <p:txBody>
          <a:bodyPr wrap="none" anchor="ctr">
            <a:spAutoFit/>
          </a:bodyPr>
          <a:lstStyle/>
          <a:p>
            <a:endParaRPr lang="ar-LB"/>
          </a:p>
        </p:txBody>
      </p:sp>
      <p:sp>
        <p:nvSpPr>
          <p:cNvPr id="16397" name="Rectangle 14"/>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ar-LB"/>
          </a:p>
        </p:txBody>
      </p:sp>
      <p:graphicFrame>
        <p:nvGraphicFramePr>
          <p:cNvPr id="16387" name="Object 13"/>
          <p:cNvGraphicFramePr>
            <a:graphicFrameLocks noChangeAspect="1"/>
          </p:cNvGraphicFramePr>
          <p:nvPr/>
        </p:nvGraphicFramePr>
        <p:xfrm>
          <a:off x="755650" y="1052513"/>
          <a:ext cx="417513" cy="454025"/>
        </p:xfrm>
        <a:graphic>
          <a:graphicData uri="http://schemas.openxmlformats.org/presentationml/2006/ole">
            <mc:AlternateContent xmlns:mc="http://schemas.openxmlformats.org/markup-compatibility/2006">
              <mc:Choice xmlns:v="urn:schemas-microsoft-com:vml" Requires="v">
                <p:oleObj spid="_x0000_s16483" name="Equation" r:id="rId5" imgW="215713" imgH="241091" progId="Equation.3">
                  <p:embed/>
                </p:oleObj>
              </mc:Choice>
              <mc:Fallback>
                <p:oleObj name="Equation" r:id="rId5" imgW="215713" imgH="241091" progId="Equation.3">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052513"/>
                        <a:ext cx="417513"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8"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6388" name="Object 15"/>
          <p:cNvGraphicFramePr>
            <a:graphicFrameLocks noChangeAspect="1"/>
          </p:cNvGraphicFramePr>
          <p:nvPr/>
        </p:nvGraphicFramePr>
        <p:xfrm>
          <a:off x="2411413" y="1773238"/>
          <a:ext cx="1800225" cy="755650"/>
        </p:xfrm>
        <a:graphic>
          <a:graphicData uri="http://schemas.openxmlformats.org/presentationml/2006/ole">
            <mc:AlternateContent xmlns:mc="http://schemas.openxmlformats.org/markup-compatibility/2006">
              <mc:Choice xmlns:v="urn:schemas-microsoft-com:vml" Requires="v">
                <p:oleObj spid="_x0000_s16484" name="Equation" r:id="rId7" imgW="863225" imgH="469696" progId="Equation.3">
                  <p:embed/>
                </p:oleObj>
              </mc:Choice>
              <mc:Fallback>
                <p:oleObj name="Equation" r:id="rId7" imgW="863225" imgH="469696" progId="Equation.3">
                  <p:embed/>
                  <p:pic>
                    <p:nvPicPr>
                      <p:cNvPr id="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1773238"/>
                        <a:ext cx="1800225"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9"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6389" name="Object 17"/>
          <p:cNvGraphicFramePr>
            <a:graphicFrameLocks noChangeAspect="1"/>
          </p:cNvGraphicFramePr>
          <p:nvPr/>
        </p:nvGraphicFramePr>
        <p:xfrm>
          <a:off x="1476375" y="2997200"/>
          <a:ext cx="3959225" cy="792163"/>
        </p:xfrm>
        <a:graphic>
          <a:graphicData uri="http://schemas.openxmlformats.org/presentationml/2006/ole">
            <mc:AlternateContent xmlns:mc="http://schemas.openxmlformats.org/markup-compatibility/2006">
              <mc:Choice xmlns:v="urn:schemas-microsoft-com:vml" Requires="v">
                <p:oleObj spid="_x0000_s16485" name="Equation" r:id="rId9" imgW="1803400" imgH="457200" progId="Equation.3">
                  <p:embed/>
                </p:oleObj>
              </mc:Choice>
              <mc:Fallback>
                <p:oleObj name="Equation" r:id="rId9" imgW="1803400" imgH="457200" progId="Equation.3">
                  <p:embed/>
                  <p:pic>
                    <p:nvPicPr>
                      <p:cNvPr id="0" name="Picture 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75" y="2997200"/>
                        <a:ext cx="395922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0"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6390" name="Object 19"/>
          <p:cNvGraphicFramePr>
            <a:graphicFrameLocks noChangeAspect="1"/>
          </p:cNvGraphicFramePr>
          <p:nvPr/>
        </p:nvGraphicFramePr>
        <p:xfrm>
          <a:off x="6156325" y="3933825"/>
          <a:ext cx="355600" cy="377825"/>
        </p:xfrm>
        <a:graphic>
          <a:graphicData uri="http://schemas.openxmlformats.org/presentationml/2006/ole">
            <mc:AlternateContent xmlns:mc="http://schemas.openxmlformats.org/markup-compatibility/2006">
              <mc:Choice xmlns:v="urn:schemas-microsoft-com:vml" Requires="v">
                <p:oleObj spid="_x0000_s16486" name="Equation" r:id="rId11" imgW="152268" imgH="164957" progId="Equation.3">
                  <p:embed/>
                </p:oleObj>
              </mc:Choice>
              <mc:Fallback>
                <p:oleObj name="Equation" r:id="rId11" imgW="152268" imgH="164957" progId="Equation.3">
                  <p:embed/>
                  <p:pic>
                    <p:nvPicPr>
                      <p:cNvPr id="0" name="Picture 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325" y="3933825"/>
                        <a:ext cx="3556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1" name="Rectangle 22"/>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16391" name="Object 21"/>
          <p:cNvGraphicFramePr>
            <a:graphicFrameLocks noChangeAspect="1"/>
          </p:cNvGraphicFramePr>
          <p:nvPr/>
        </p:nvGraphicFramePr>
        <p:xfrm>
          <a:off x="6588125" y="3789363"/>
          <a:ext cx="647700" cy="560387"/>
        </p:xfrm>
        <a:graphic>
          <a:graphicData uri="http://schemas.openxmlformats.org/presentationml/2006/ole">
            <mc:AlternateContent xmlns:mc="http://schemas.openxmlformats.org/markup-compatibility/2006">
              <mc:Choice xmlns:v="urn:schemas-microsoft-com:vml" Requires="v">
                <p:oleObj spid="_x0000_s16487" name="Equation" r:id="rId13" imgW="279400" imgH="228600" progId="Equation.3">
                  <p:embed/>
                </p:oleObj>
              </mc:Choice>
              <mc:Fallback>
                <p:oleObj name="Equation" r:id="rId13" imgW="279400" imgH="228600" progId="Equation.3">
                  <p:embed/>
                  <p:pic>
                    <p:nvPicPr>
                      <p:cNvPr id="0" name="Picture 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8125" y="3789363"/>
                        <a:ext cx="647700"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2" name="Rectangle 23"/>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LB"/>
          </a:p>
        </p:txBody>
      </p:sp>
      <p:sp>
        <p:nvSpPr>
          <p:cNvPr id="16403" name="Rectangle 25"/>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ar-LB"/>
          </a:p>
        </p:txBody>
      </p:sp>
      <p:graphicFrame>
        <p:nvGraphicFramePr>
          <p:cNvPr id="16392" name="Object 24"/>
          <p:cNvGraphicFramePr>
            <a:graphicFrameLocks noChangeAspect="1"/>
          </p:cNvGraphicFramePr>
          <p:nvPr>
            <p:extLst>
              <p:ext uri="{D42A27DB-BD31-4B8C-83A1-F6EECF244321}">
                <p14:modId xmlns:p14="http://schemas.microsoft.com/office/powerpoint/2010/main" val="2310820274"/>
              </p:ext>
            </p:extLst>
          </p:nvPr>
        </p:nvGraphicFramePr>
        <p:xfrm>
          <a:off x="1547813" y="4149005"/>
          <a:ext cx="2663825" cy="792163"/>
        </p:xfrm>
        <a:graphic>
          <a:graphicData uri="http://schemas.openxmlformats.org/presentationml/2006/ole">
            <mc:AlternateContent xmlns:mc="http://schemas.openxmlformats.org/markup-compatibility/2006">
              <mc:Choice xmlns:v="urn:schemas-microsoft-com:vml" Requires="v">
                <p:oleObj spid="_x0000_s16488" name="Equation" r:id="rId15" imgW="1218671" imgH="444307" progId="Equation.3">
                  <p:embed/>
                </p:oleObj>
              </mc:Choice>
              <mc:Fallback>
                <p:oleObj name="Equation" r:id="rId15" imgW="1218671" imgH="444307" progId="Equation.3">
                  <p:embed/>
                  <p:pic>
                    <p:nvPicPr>
                      <p:cNvPr id="0" name="Picture 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7813" y="4149005"/>
                        <a:ext cx="266382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4" name="Rectangle 27"/>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ar-LB"/>
          </a:p>
        </p:txBody>
      </p:sp>
      <p:graphicFrame>
        <p:nvGraphicFramePr>
          <p:cNvPr id="16393" name="Object 26"/>
          <p:cNvGraphicFramePr>
            <a:graphicFrameLocks noChangeAspect="1"/>
          </p:cNvGraphicFramePr>
          <p:nvPr/>
        </p:nvGraphicFramePr>
        <p:xfrm>
          <a:off x="1619250" y="5084763"/>
          <a:ext cx="5040313" cy="865187"/>
        </p:xfrm>
        <a:graphic>
          <a:graphicData uri="http://schemas.openxmlformats.org/presentationml/2006/ole">
            <mc:AlternateContent xmlns:mc="http://schemas.openxmlformats.org/markup-compatibility/2006">
              <mc:Choice xmlns:v="urn:schemas-microsoft-com:vml" Requires="v">
                <p:oleObj spid="_x0000_s16489" name="Equation" r:id="rId17" imgW="2451100" imgH="482600" progId="Equation.3">
                  <p:embed/>
                </p:oleObj>
              </mc:Choice>
              <mc:Fallback>
                <p:oleObj name="Equation" r:id="rId17" imgW="2451100" imgH="482600" progId="Equation.3">
                  <p:embed/>
                  <p:pic>
                    <p:nvPicPr>
                      <p:cNvPr id="0" name="Picture 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9250" y="5084763"/>
                        <a:ext cx="5040313"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684213" y="908050"/>
            <a:ext cx="7772400" cy="4321175"/>
          </a:xfrm>
        </p:spPr>
        <p:txBody>
          <a:bodyPr/>
          <a:lstStyle/>
          <a:p>
            <a:pPr marL="0" indent="228600" algn="just" rtl="1" eaLnBrk="1" hangingPunct="1">
              <a:lnSpc>
                <a:spcPct val="90000"/>
              </a:lnSpc>
              <a:buFont typeface="Wingdings" pitchFamily="2" charset="2"/>
              <a:buNone/>
            </a:pPr>
            <a:r>
              <a:rPr lang="ar-SY" sz="2400" dirty="0" smtClean="0"/>
              <a:t>يوجد </a:t>
            </a:r>
            <a:r>
              <a:rPr lang="ar-AE" sz="2400" dirty="0" smtClean="0"/>
              <a:t>طريقتا</a:t>
            </a:r>
            <a:r>
              <a:rPr lang="ar-SY" sz="2400" dirty="0" smtClean="0"/>
              <a:t>ن </a:t>
            </a:r>
            <a:r>
              <a:rPr lang="ar-AE" sz="2400" dirty="0" smtClean="0"/>
              <a:t>شائعتا</a:t>
            </a:r>
            <a:r>
              <a:rPr lang="ar-SY" sz="2400" dirty="0" smtClean="0"/>
              <a:t>ن لتحديد القوى الزلزالية التصميمية: </a:t>
            </a:r>
          </a:p>
          <a:p>
            <a:pPr marL="0" indent="228600" algn="just" rtl="1" eaLnBrk="1" hangingPunct="1">
              <a:lnSpc>
                <a:spcPct val="90000"/>
              </a:lnSpc>
            </a:pPr>
            <a:r>
              <a:rPr lang="ar-SY" sz="2400" dirty="0" smtClean="0"/>
              <a:t>الأولى طريقة القوى </a:t>
            </a:r>
            <a:r>
              <a:rPr lang="ar-SY" sz="2400" dirty="0" err="1" smtClean="0"/>
              <a:t>الستاتيكية</a:t>
            </a:r>
            <a:r>
              <a:rPr lang="ar-SY" sz="2400" dirty="0" smtClean="0"/>
              <a:t> المكافئة: </a:t>
            </a:r>
            <a:r>
              <a:rPr lang="en-US" sz="2400" dirty="0" smtClean="0"/>
              <a:t>Equivalent Static Force Procedure</a:t>
            </a:r>
            <a:endParaRPr lang="ar-SY" sz="2400" dirty="0" smtClean="0"/>
          </a:p>
          <a:p>
            <a:pPr marL="0" indent="228600" algn="just" rtl="1" eaLnBrk="1" hangingPunct="1">
              <a:lnSpc>
                <a:spcPct val="90000"/>
              </a:lnSpc>
            </a:pPr>
            <a:r>
              <a:rPr lang="ar-SY" sz="2400" dirty="0" smtClean="0"/>
              <a:t>الثانية طريقة التحليل الديناميكي: </a:t>
            </a:r>
            <a:r>
              <a:rPr lang="en-US" sz="2400" dirty="0" smtClean="0"/>
              <a:t>Dynamic Analysis </a:t>
            </a:r>
            <a:endParaRPr lang="ar-SY" sz="2400" dirty="0" smtClean="0"/>
          </a:p>
          <a:p>
            <a:pPr marL="0" indent="228600" algn="just" rtl="1" eaLnBrk="1" hangingPunct="1">
              <a:lnSpc>
                <a:spcPct val="90000"/>
              </a:lnSpc>
              <a:buFont typeface="Wingdings" pitchFamily="2" charset="2"/>
              <a:buNone/>
            </a:pPr>
            <a:endParaRPr lang="en-US" sz="2400" dirty="0" smtClean="0"/>
          </a:p>
          <a:p>
            <a:pPr marL="0" indent="228600" algn="just" rtl="1" eaLnBrk="1" hangingPunct="1">
              <a:lnSpc>
                <a:spcPct val="90000"/>
              </a:lnSpc>
              <a:buFont typeface="Wingdings" pitchFamily="2" charset="2"/>
              <a:buNone/>
            </a:pPr>
            <a:r>
              <a:rPr lang="ar-SY" sz="2400" dirty="0" smtClean="0"/>
              <a:t>يتم في الطريقة </a:t>
            </a:r>
            <a:r>
              <a:rPr lang="ar-SY" sz="2400" dirty="0" err="1" smtClean="0"/>
              <a:t>الستاتيكية</a:t>
            </a:r>
            <a:r>
              <a:rPr lang="ar-SY" sz="2400" dirty="0" smtClean="0"/>
              <a:t> تحديد قوى </a:t>
            </a:r>
            <a:r>
              <a:rPr lang="ar-SY" sz="2400" dirty="0" err="1" smtClean="0"/>
              <a:t>العطالة</a:t>
            </a:r>
            <a:r>
              <a:rPr lang="ar-SY" sz="2400" dirty="0" smtClean="0"/>
              <a:t> كقوى ساكنة مكافئة باستخدام علاقات تجريبية لا تأخذ بشكل ظاهري الخصائص الديناميكية للجملة الإنشائية المدروسة لكن </a:t>
            </a:r>
            <a:r>
              <a:rPr lang="ar-AE" sz="2400" dirty="0" smtClean="0"/>
              <a:t>هذه</a:t>
            </a:r>
            <a:r>
              <a:rPr lang="ar-SY" sz="2400" dirty="0" smtClean="0"/>
              <a:t> العلاقات طورت لتمثل التصرف الديناميكي للمنشآت المنتظمة ذات التوزيع المنتظم للكتلة والصلابة، وفي </a:t>
            </a:r>
            <a:r>
              <a:rPr lang="ar-AE" sz="2400" dirty="0" smtClean="0"/>
              <a:t>هذه</a:t>
            </a:r>
            <a:r>
              <a:rPr lang="ar-SY" sz="2400" dirty="0" smtClean="0"/>
              <a:t> الحالة تعتبر طريقة القوى </a:t>
            </a:r>
            <a:r>
              <a:rPr lang="ar-SY" sz="2400" dirty="0" err="1" smtClean="0"/>
              <a:t>الستاتيكية</a:t>
            </a:r>
            <a:r>
              <a:rPr lang="ar-SY" sz="2400" dirty="0" smtClean="0"/>
              <a:t> المكافئة كافية في معظم الأحوال. </a:t>
            </a:r>
            <a:r>
              <a:rPr lang="ar-AE" sz="2400" dirty="0" smtClean="0"/>
              <a:t>بينما </a:t>
            </a:r>
            <a:r>
              <a:rPr lang="ar-AE" sz="2400" dirty="0" smtClean="0">
                <a:solidFill>
                  <a:srgbClr val="0099CC"/>
                </a:solidFill>
              </a:rPr>
              <a:t>يؤدي</a:t>
            </a:r>
            <a:r>
              <a:rPr lang="ar-SY" sz="2400" dirty="0" smtClean="0">
                <a:solidFill>
                  <a:srgbClr val="0099CC"/>
                </a:solidFill>
              </a:rPr>
              <a:t> تطبيق</a:t>
            </a:r>
            <a:r>
              <a:rPr lang="ar-AE" sz="2400" dirty="0" smtClean="0">
                <a:solidFill>
                  <a:srgbClr val="0099CC"/>
                </a:solidFill>
              </a:rPr>
              <a:t>ها</a:t>
            </a:r>
            <a:r>
              <a:rPr lang="ar-SY" sz="2400" dirty="0" smtClean="0">
                <a:solidFill>
                  <a:srgbClr val="0099CC"/>
                </a:solidFill>
              </a:rPr>
              <a:t> على المنشآت غير المنتظمة أو العالية إلى نتائج غير صحيحة.</a:t>
            </a:r>
            <a:endParaRPr lang="en-US" sz="2400" dirty="0" smtClean="0">
              <a:solidFill>
                <a:srgbClr val="0099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3"/>
          <p:cNvSpPr>
            <a:spLocks noGrp="1" noChangeArrowheads="1"/>
          </p:cNvSpPr>
          <p:nvPr>
            <p:ph type="body" idx="1"/>
          </p:nvPr>
        </p:nvSpPr>
        <p:spPr>
          <a:xfrm>
            <a:off x="457200" y="404813"/>
            <a:ext cx="8229600" cy="5726112"/>
          </a:xfrm>
        </p:spPr>
        <p:txBody>
          <a:bodyPr/>
          <a:lstStyle/>
          <a:p>
            <a:pPr marL="0" indent="228600" algn="just" rtl="1" eaLnBrk="1" hangingPunct="1">
              <a:buFont typeface="Wingdings" pitchFamily="2" charset="2"/>
              <a:buNone/>
            </a:pPr>
            <a:r>
              <a:rPr lang="ar-SY" b="1" i="1" smtClean="0">
                <a:solidFill>
                  <a:schemeClr val="hlink"/>
                </a:solidFill>
              </a:rPr>
              <a:t>ثالثاً: جملة جدران القص:</a:t>
            </a:r>
          </a:p>
          <a:p>
            <a:pPr marL="0" indent="228600" algn="just" rtl="1" eaLnBrk="1" hangingPunct="1">
              <a:lnSpc>
                <a:spcPct val="105000"/>
              </a:lnSpc>
              <a:spcBef>
                <a:spcPts val="1200"/>
              </a:spcBef>
              <a:spcAft>
                <a:spcPts val="1200"/>
              </a:spcAft>
              <a:buFont typeface="Wingdings" pitchFamily="2" charset="2"/>
              <a:buNone/>
            </a:pPr>
            <a:r>
              <a:rPr lang="ar-SY" sz="2400" smtClean="0"/>
              <a:t>يشترط الكود تحديد  </a:t>
            </a:r>
            <a:r>
              <a:rPr lang="en-US" sz="2400" dirty="0" smtClean="0"/>
              <a:t>   </a:t>
            </a:r>
            <a:r>
              <a:rPr lang="ar-SY" sz="2400" smtClean="0"/>
              <a:t> على أساس عدد أجزاء الجد</a:t>
            </a:r>
            <a:r>
              <a:rPr lang="ar-SA" sz="2400" smtClean="0"/>
              <a:t>ا</a:t>
            </a:r>
            <a:r>
              <a:rPr lang="ar-SY" sz="2400" smtClean="0"/>
              <a:t>ر ذات الطول</a:t>
            </a:r>
            <a:r>
              <a:rPr lang="en-US" sz="2400" dirty="0" smtClean="0"/>
              <a:t> 3m </a:t>
            </a:r>
            <a:r>
              <a:rPr lang="ar-SY" sz="2400" smtClean="0"/>
              <a:t>(</a:t>
            </a:r>
            <a:r>
              <a:rPr lang="en-US" sz="2400" dirty="0" smtClean="0"/>
              <a:t>    </a:t>
            </a:r>
            <a:r>
              <a:rPr lang="ar-SY" sz="2400" smtClean="0"/>
              <a:t>) التي يساويها الجدار الواحد أي:			</a:t>
            </a:r>
            <a:endParaRPr lang="en-US" sz="2400" dirty="0" smtClean="0"/>
          </a:p>
          <a:p>
            <a:pPr marL="0" indent="228600" algn="just" rtl="1" eaLnBrk="1" hangingPunct="1">
              <a:lnSpc>
                <a:spcPct val="105000"/>
              </a:lnSpc>
              <a:spcBef>
                <a:spcPts val="1200"/>
              </a:spcBef>
              <a:spcAft>
                <a:spcPts val="1200"/>
              </a:spcAft>
              <a:buFont typeface="Wingdings" pitchFamily="2" charset="2"/>
              <a:buNone/>
            </a:pPr>
            <a:r>
              <a:rPr lang="ar-SY" sz="2400" smtClean="0"/>
              <a:t> حيث </a:t>
            </a:r>
            <a:r>
              <a:rPr lang="en-US" sz="2400" dirty="0" smtClean="0"/>
              <a:t>    </a:t>
            </a:r>
            <a:r>
              <a:rPr lang="ar-SY" sz="2400" smtClean="0"/>
              <a:t> طول الجدار الواحد </a:t>
            </a:r>
          </a:p>
          <a:p>
            <a:pPr marL="0" indent="228600" algn="just" rtl="1" eaLnBrk="1" hangingPunct="1">
              <a:lnSpc>
                <a:spcPct val="105000"/>
              </a:lnSpc>
              <a:spcBef>
                <a:spcPts val="1200"/>
              </a:spcBef>
              <a:spcAft>
                <a:spcPts val="1200"/>
              </a:spcAft>
              <a:buFont typeface="Wingdings" pitchFamily="2" charset="2"/>
              <a:buNone/>
            </a:pPr>
            <a:r>
              <a:rPr lang="ar-SY" sz="2400" smtClean="0"/>
              <a:t>وبالتالي يحدد وسطي القص الذي يتحمله الجزء الواحد بما يلي:</a:t>
            </a:r>
            <a:endParaRPr lang="en-US" sz="2400" dirty="0" smtClean="0"/>
          </a:p>
          <a:p>
            <a:pPr marL="0" indent="228600" algn="just" rtl="1" eaLnBrk="1" hangingPunct="1">
              <a:lnSpc>
                <a:spcPct val="105000"/>
              </a:lnSpc>
              <a:spcBef>
                <a:spcPts val="1200"/>
              </a:spcBef>
              <a:spcAft>
                <a:spcPts val="1200"/>
              </a:spcAft>
              <a:buFont typeface="Wingdings" pitchFamily="2" charset="2"/>
              <a:buNone/>
            </a:pPr>
            <a:r>
              <a:rPr lang="ar-SY" sz="2400" smtClean="0"/>
              <a:t> </a:t>
            </a:r>
            <a:endParaRPr lang="en-US" sz="2400" dirty="0" smtClean="0"/>
          </a:p>
          <a:p>
            <a:pPr marL="0" indent="228600" algn="just" rtl="1" eaLnBrk="1" hangingPunct="1">
              <a:lnSpc>
                <a:spcPct val="105000"/>
              </a:lnSpc>
              <a:spcBef>
                <a:spcPts val="1200"/>
              </a:spcBef>
              <a:spcAft>
                <a:spcPts val="1200"/>
              </a:spcAft>
              <a:buFont typeface="Wingdings" pitchFamily="2" charset="2"/>
              <a:buNone/>
            </a:pPr>
            <a:r>
              <a:rPr lang="ar-SY" sz="2400" smtClean="0"/>
              <a:t>ويحدد القص </a:t>
            </a:r>
            <a:r>
              <a:rPr lang="ar-SA" sz="2400" smtClean="0"/>
              <a:t>ا</a:t>
            </a:r>
            <a:r>
              <a:rPr lang="ar-SY" sz="2400" smtClean="0"/>
              <a:t>لأعظمي الذي يتحمله الجزء بشكل تقريبي كما يلي:</a:t>
            </a:r>
            <a:endParaRPr lang="en-US" sz="2400" dirty="0" smtClean="0"/>
          </a:p>
        </p:txBody>
      </p:sp>
      <p:sp>
        <p:nvSpPr>
          <p:cNvPr id="1741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7410" name="Object 4"/>
          <p:cNvGraphicFramePr>
            <a:graphicFrameLocks noChangeAspect="1"/>
          </p:cNvGraphicFramePr>
          <p:nvPr/>
        </p:nvGraphicFramePr>
        <p:xfrm>
          <a:off x="5940425" y="1052513"/>
          <a:ext cx="431800" cy="415925"/>
        </p:xfrm>
        <a:graphic>
          <a:graphicData uri="http://schemas.openxmlformats.org/presentationml/2006/ole">
            <mc:AlternateContent xmlns:mc="http://schemas.openxmlformats.org/markup-compatibility/2006">
              <mc:Choice xmlns:v="urn:schemas-microsoft-com:vml" Requires="v">
                <p:oleObj spid="_x0000_s17482" name="Equation" r:id="rId3" imgW="279400" imgH="228600" progId="Equation.3">
                  <p:embed/>
                </p:oleObj>
              </mc:Choice>
              <mc:Fallback>
                <p:oleObj name="Equation" r:id="rId3" imgW="279400" imgH="228600" progId="Equation.3">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052513"/>
                        <a:ext cx="4318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8"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17411" name="Object 6"/>
          <p:cNvGraphicFramePr>
            <a:graphicFrameLocks noChangeAspect="1"/>
          </p:cNvGraphicFramePr>
          <p:nvPr/>
        </p:nvGraphicFramePr>
        <p:xfrm>
          <a:off x="684213" y="1052513"/>
          <a:ext cx="385762" cy="401637"/>
        </p:xfrm>
        <a:graphic>
          <a:graphicData uri="http://schemas.openxmlformats.org/presentationml/2006/ole">
            <mc:AlternateContent xmlns:mc="http://schemas.openxmlformats.org/markup-compatibility/2006">
              <mc:Choice xmlns:v="urn:schemas-microsoft-com:vml" Requires="v">
                <p:oleObj spid="_x0000_s17483" name="Equation" r:id="rId5" imgW="215806" imgH="228501" progId="Equation.3">
                  <p:embed/>
                </p:oleObj>
              </mc:Choice>
              <mc:Fallback>
                <p:oleObj name="Equation" r:id="rId5" imgW="215806" imgH="228501" progId="Equation.3">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1052513"/>
                        <a:ext cx="385762"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7412" name="Object 8"/>
          <p:cNvGraphicFramePr>
            <a:graphicFrameLocks noChangeAspect="1"/>
          </p:cNvGraphicFramePr>
          <p:nvPr/>
        </p:nvGraphicFramePr>
        <p:xfrm>
          <a:off x="1331913" y="1557338"/>
          <a:ext cx="1512887" cy="792162"/>
        </p:xfrm>
        <a:graphic>
          <a:graphicData uri="http://schemas.openxmlformats.org/presentationml/2006/ole">
            <mc:AlternateContent xmlns:mc="http://schemas.openxmlformats.org/markup-compatibility/2006">
              <mc:Choice xmlns:v="urn:schemas-microsoft-com:vml" Requires="v">
                <p:oleObj spid="_x0000_s17484" name="Equation" r:id="rId7" imgW="558558" imgH="406224" progId="Equation.3">
                  <p:embed/>
                </p:oleObj>
              </mc:Choice>
              <mc:Fallback>
                <p:oleObj name="Equation" r:id="rId7" imgW="558558" imgH="406224" progId="Equation.3">
                  <p:embed/>
                  <p:pic>
                    <p:nvPicPr>
                      <p:cNvPr id="0"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1557338"/>
                        <a:ext cx="1512887"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7413" name="Object 10"/>
          <p:cNvGraphicFramePr>
            <a:graphicFrameLocks noChangeAspect="1"/>
          </p:cNvGraphicFramePr>
          <p:nvPr/>
        </p:nvGraphicFramePr>
        <p:xfrm>
          <a:off x="7380288" y="2133600"/>
          <a:ext cx="388937" cy="431800"/>
        </p:xfrm>
        <a:graphic>
          <a:graphicData uri="http://schemas.openxmlformats.org/presentationml/2006/ole">
            <mc:AlternateContent xmlns:mc="http://schemas.openxmlformats.org/markup-compatibility/2006">
              <mc:Choice xmlns:v="urn:schemas-microsoft-com:vml" Requires="v">
                <p:oleObj spid="_x0000_s17485" name="Equation" r:id="rId9" imgW="165028" imgH="228501" progId="Equation.3">
                  <p:embed/>
                </p:oleObj>
              </mc:Choice>
              <mc:Fallback>
                <p:oleObj name="Equation" r:id="rId9" imgW="165028" imgH="228501" progId="Equation.3">
                  <p:embed/>
                  <p:pic>
                    <p:nvPicPr>
                      <p:cNvPr id="0"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288" y="2133600"/>
                        <a:ext cx="3889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7414" name="Object 12"/>
          <p:cNvGraphicFramePr>
            <a:graphicFrameLocks noChangeAspect="1"/>
          </p:cNvGraphicFramePr>
          <p:nvPr/>
        </p:nvGraphicFramePr>
        <p:xfrm>
          <a:off x="1619250" y="3284538"/>
          <a:ext cx="1800225" cy="936625"/>
        </p:xfrm>
        <a:graphic>
          <a:graphicData uri="http://schemas.openxmlformats.org/presentationml/2006/ole">
            <mc:AlternateContent xmlns:mc="http://schemas.openxmlformats.org/markup-compatibility/2006">
              <mc:Choice xmlns:v="urn:schemas-microsoft-com:vml" Requires="v">
                <p:oleObj spid="_x0000_s17486" name="Equation" r:id="rId11" imgW="660113" imgH="444307" progId="Equation.3">
                  <p:embed/>
                </p:oleObj>
              </mc:Choice>
              <mc:Fallback>
                <p:oleObj name="Equation" r:id="rId11" imgW="660113" imgH="444307" progId="Equation.3">
                  <p:embed/>
                  <p:pic>
                    <p:nvPicPr>
                      <p:cNvPr id="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250" y="3284538"/>
                        <a:ext cx="180022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2"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7415" name="Object 14"/>
          <p:cNvGraphicFramePr>
            <a:graphicFrameLocks noChangeAspect="1"/>
          </p:cNvGraphicFramePr>
          <p:nvPr/>
        </p:nvGraphicFramePr>
        <p:xfrm>
          <a:off x="1547813" y="4797425"/>
          <a:ext cx="3744912" cy="935038"/>
        </p:xfrm>
        <a:graphic>
          <a:graphicData uri="http://schemas.openxmlformats.org/presentationml/2006/ole">
            <mc:AlternateContent xmlns:mc="http://schemas.openxmlformats.org/markup-compatibility/2006">
              <mc:Choice xmlns:v="urn:schemas-microsoft-com:vml" Requires="v">
                <p:oleObj spid="_x0000_s17487" name="Equation" r:id="rId13" imgW="1574800" imgH="444500" progId="Equation.3">
                  <p:embed/>
                </p:oleObj>
              </mc:Choice>
              <mc:Fallback>
                <p:oleObj name="Equation" r:id="rId13" imgW="1574800" imgH="444500" progId="Equation.3">
                  <p:embed/>
                  <p:pic>
                    <p:nvPicPr>
                      <p:cNvPr id="0" name="Picture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7813" y="4797425"/>
                        <a:ext cx="3744912"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3"/>
          <p:cNvSpPr>
            <a:spLocks noGrp="1" noChangeArrowheads="1"/>
          </p:cNvSpPr>
          <p:nvPr>
            <p:ph type="body" sz="half" idx="1"/>
          </p:nvPr>
        </p:nvSpPr>
        <p:spPr>
          <a:xfrm>
            <a:off x="457200" y="765175"/>
            <a:ext cx="8147050" cy="5365750"/>
          </a:xfrm>
        </p:spPr>
        <p:txBody>
          <a:bodyPr/>
          <a:lstStyle/>
          <a:p>
            <a:pPr algn="r" rtl="1" eaLnBrk="1" hangingPunct="1">
              <a:spcBef>
                <a:spcPts val="1200"/>
              </a:spcBef>
              <a:spcAft>
                <a:spcPts val="1200"/>
              </a:spcAft>
              <a:buFont typeface="Wingdings" pitchFamily="2" charset="2"/>
              <a:buNone/>
            </a:pPr>
            <a:r>
              <a:rPr lang="ar-SY" sz="2400" smtClean="0"/>
              <a:t>ومنه تحدد كل من</a:t>
            </a:r>
            <a:r>
              <a:rPr lang="en-US" sz="2400" dirty="0" smtClean="0"/>
              <a:t>        </a:t>
            </a:r>
            <a:r>
              <a:rPr lang="ar-SY" sz="2400" smtClean="0"/>
              <a:t>و</a:t>
            </a:r>
            <a:r>
              <a:rPr lang="en-US" sz="2400" dirty="0" smtClean="0"/>
              <a:t>   </a:t>
            </a:r>
            <a:r>
              <a:rPr lang="ar-SY" sz="2400" smtClean="0"/>
              <a:t>  كما يلي :</a:t>
            </a:r>
            <a:endParaRPr lang="en-US" sz="2400" dirty="0" smtClean="0"/>
          </a:p>
          <a:p>
            <a:pPr algn="r" rtl="1" eaLnBrk="1" hangingPunct="1">
              <a:spcBef>
                <a:spcPts val="1200"/>
              </a:spcBef>
              <a:spcAft>
                <a:spcPts val="1200"/>
              </a:spcAft>
              <a:buFont typeface="Wingdings" pitchFamily="2" charset="2"/>
              <a:buNone/>
            </a:pPr>
            <a:r>
              <a:rPr lang="en-US" sz="2600" dirty="0" smtClean="0"/>
              <a:t>			(16c)</a:t>
            </a:r>
          </a:p>
          <a:p>
            <a:pPr algn="r" rtl="1" eaLnBrk="1" hangingPunct="1">
              <a:spcBef>
                <a:spcPts val="1200"/>
              </a:spcBef>
              <a:spcAft>
                <a:spcPts val="1200"/>
              </a:spcAft>
              <a:buFont typeface="Wingdings" pitchFamily="2" charset="2"/>
              <a:buNone/>
            </a:pPr>
            <a:endParaRPr lang="en-US" sz="2600" dirty="0" smtClean="0"/>
          </a:p>
          <a:p>
            <a:pPr algn="r" rtl="1" eaLnBrk="1" hangingPunct="1">
              <a:spcBef>
                <a:spcPts val="1200"/>
              </a:spcBef>
              <a:spcAft>
                <a:spcPts val="1200"/>
              </a:spcAft>
              <a:buFont typeface="Wingdings" pitchFamily="2" charset="2"/>
              <a:buNone/>
            </a:pPr>
            <a:endParaRPr lang="ar-SY" sz="2600" smtClean="0"/>
          </a:p>
          <a:p>
            <a:pPr algn="r" rtl="1" eaLnBrk="1" hangingPunct="1">
              <a:spcBef>
                <a:spcPts val="1200"/>
              </a:spcBef>
              <a:spcAft>
                <a:spcPts val="1200"/>
              </a:spcAft>
              <a:buFont typeface="Wingdings" pitchFamily="2" charset="2"/>
              <a:buNone/>
            </a:pPr>
            <a:r>
              <a:rPr lang="ar-SY" sz="2400" smtClean="0"/>
              <a:t>ويبين الشكلان (</a:t>
            </a:r>
            <a:r>
              <a:rPr lang="ar-SA" sz="2400" smtClean="0"/>
              <a:t>2</a:t>
            </a:r>
            <a:r>
              <a:rPr lang="ar-SY" sz="2400" smtClean="0"/>
              <a:t>) و (</a:t>
            </a:r>
            <a:r>
              <a:rPr lang="ar-SA" sz="2400" smtClean="0"/>
              <a:t>3</a:t>
            </a:r>
            <a:r>
              <a:rPr lang="ar-SY" sz="2400" smtClean="0"/>
              <a:t>) رسماً بيانياَ للعلاقتين .</a:t>
            </a:r>
            <a:endParaRPr lang="en-US" sz="2400" dirty="0" smtClean="0"/>
          </a:p>
          <a:p>
            <a:pPr algn="r" rtl="1" eaLnBrk="1" hangingPunct="1">
              <a:spcBef>
                <a:spcPts val="1200"/>
              </a:spcBef>
              <a:spcAft>
                <a:spcPts val="1200"/>
              </a:spcAft>
              <a:buFont typeface="Wingdings" pitchFamily="2" charset="2"/>
              <a:buNone/>
            </a:pPr>
            <a:r>
              <a:rPr lang="en-US" sz="2600" dirty="0" smtClean="0"/>
              <a:t/>
            </a:r>
            <a:br>
              <a:rPr lang="en-US" sz="2600" dirty="0" smtClean="0"/>
            </a:br>
            <a:r>
              <a:rPr lang="en-US" sz="2600" dirty="0" smtClean="0"/>
              <a:t>				,</a:t>
            </a:r>
          </a:p>
        </p:txBody>
      </p:sp>
      <p:graphicFrame>
        <p:nvGraphicFramePr>
          <p:cNvPr id="18434" name="Object 4"/>
          <p:cNvGraphicFramePr>
            <a:graphicFrameLocks noGrp="1" noChangeAspect="1"/>
          </p:cNvGraphicFramePr>
          <p:nvPr>
            <p:ph sz="half" idx="2"/>
          </p:nvPr>
        </p:nvGraphicFramePr>
        <p:xfrm>
          <a:off x="6156325" y="765175"/>
          <a:ext cx="647700" cy="530225"/>
        </p:xfrm>
        <a:graphic>
          <a:graphicData uri="http://schemas.openxmlformats.org/presentationml/2006/ole">
            <mc:AlternateContent xmlns:mc="http://schemas.openxmlformats.org/markup-compatibility/2006">
              <mc:Choice xmlns:v="urn:schemas-microsoft-com:vml" Requires="v">
                <p:oleObj spid="_x0000_s18506" name="Equation" r:id="rId3" imgW="279400" imgH="228600" progId="Equation.3">
                  <p:embed/>
                </p:oleObj>
              </mc:Choice>
              <mc:Fallback>
                <p:oleObj name="Equation" r:id="rId3" imgW="279400" imgH="228600" progId="Equation.3">
                  <p:embed/>
                  <p:pic>
                    <p:nvPicPr>
                      <p:cNvPr id="0" name="Picture 5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765175"/>
                        <a:ext cx="64770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1" name="Rectangle 8"/>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endParaRPr lang="ar-LB"/>
          </a:p>
        </p:txBody>
      </p:sp>
      <p:graphicFrame>
        <p:nvGraphicFramePr>
          <p:cNvPr id="18435" name="Object 7"/>
          <p:cNvGraphicFramePr>
            <a:graphicFrameLocks noChangeAspect="1"/>
          </p:cNvGraphicFramePr>
          <p:nvPr>
            <p:extLst>
              <p:ext uri="{D42A27DB-BD31-4B8C-83A1-F6EECF244321}">
                <p14:modId xmlns:p14="http://schemas.microsoft.com/office/powerpoint/2010/main" val="2742810563"/>
              </p:ext>
            </p:extLst>
          </p:nvPr>
        </p:nvGraphicFramePr>
        <p:xfrm>
          <a:off x="5580112" y="908050"/>
          <a:ext cx="338138" cy="358775"/>
        </p:xfrm>
        <a:graphic>
          <a:graphicData uri="http://schemas.openxmlformats.org/presentationml/2006/ole">
            <mc:AlternateContent xmlns:mc="http://schemas.openxmlformats.org/markup-compatibility/2006">
              <mc:Choice xmlns:v="urn:schemas-microsoft-com:vml" Requires="v">
                <p:oleObj spid="_x0000_s18507" name="Equation" r:id="rId5" imgW="152268" imgH="164957" progId="Equation.3">
                  <p:embed/>
                </p:oleObj>
              </mc:Choice>
              <mc:Fallback>
                <p:oleObj name="Equation" r:id="rId5" imgW="152268" imgH="164957" progId="Equation.3">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908050"/>
                        <a:ext cx="33813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8436" name="Object 9"/>
          <p:cNvGraphicFramePr>
            <a:graphicFrameLocks noChangeAspect="1"/>
          </p:cNvGraphicFramePr>
          <p:nvPr/>
        </p:nvGraphicFramePr>
        <p:xfrm>
          <a:off x="1476375" y="1268413"/>
          <a:ext cx="2411413" cy="906462"/>
        </p:xfrm>
        <a:graphic>
          <a:graphicData uri="http://schemas.openxmlformats.org/presentationml/2006/ole">
            <mc:AlternateContent xmlns:mc="http://schemas.openxmlformats.org/markup-compatibility/2006">
              <mc:Choice xmlns:v="urn:schemas-microsoft-com:vml" Requires="v">
                <p:oleObj spid="_x0000_s18508" name="Equation" r:id="rId7" imgW="1231366" imgH="431613" progId="Equation.3">
                  <p:embed/>
                </p:oleObj>
              </mc:Choice>
              <mc:Fallback>
                <p:oleObj name="Equation" r:id="rId7" imgW="1231366" imgH="431613" progId="Equation.3">
                  <p:embed/>
                  <p:pic>
                    <p:nvPicPr>
                      <p:cNvPr id="0"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1268413"/>
                        <a:ext cx="2411413"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8437" name="Object 11"/>
          <p:cNvGraphicFramePr>
            <a:graphicFrameLocks noChangeAspect="1"/>
          </p:cNvGraphicFramePr>
          <p:nvPr/>
        </p:nvGraphicFramePr>
        <p:xfrm>
          <a:off x="1403350" y="2420938"/>
          <a:ext cx="4608513" cy="836612"/>
        </p:xfrm>
        <a:graphic>
          <a:graphicData uri="http://schemas.openxmlformats.org/presentationml/2006/ole">
            <mc:AlternateContent xmlns:mc="http://schemas.openxmlformats.org/markup-compatibility/2006">
              <mc:Choice xmlns:v="urn:schemas-microsoft-com:vml" Requires="v">
                <p:oleObj spid="_x0000_s18509" name="Equation" r:id="rId9" imgW="2527300" imgH="469900" progId="Equation.3">
                  <p:embed/>
                </p:oleObj>
              </mc:Choice>
              <mc:Fallback>
                <p:oleObj name="Equation" r:id="rId9" imgW="2527300" imgH="469900" progId="Equation.3">
                  <p:embed/>
                  <p:pic>
                    <p:nvPicPr>
                      <p:cNvPr id="0"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350" y="2420938"/>
                        <a:ext cx="4608513"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4"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8438" name="Object 13"/>
          <p:cNvGraphicFramePr>
            <a:graphicFrameLocks noChangeAspect="1"/>
          </p:cNvGraphicFramePr>
          <p:nvPr/>
        </p:nvGraphicFramePr>
        <p:xfrm>
          <a:off x="1547813" y="4273550"/>
          <a:ext cx="2736850" cy="884238"/>
        </p:xfrm>
        <a:graphic>
          <a:graphicData uri="http://schemas.openxmlformats.org/presentationml/2006/ole">
            <mc:AlternateContent xmlns:mc="http://schemas.openxmlformats.org/markup-compatibility/2006">
              <mc:Choice xmlns:v="urn:schemas-microsoft-com:vml" Requires="v">
                <p:oleObj spid="_x0000_s18510" name="Equation" r:id="rId11" imgW="1752600" imgH="457200" progId="Equation.3">
                  <p:embed/>
                </p:oleObj>
              </mc:Choice>
              <mc:Fallback>
                <p:oleObj name="Equation" r:id="rId11" imgW="1752600" imgH="457200" progId="Equation.3">
                  <p:embed/>
                  <p:pic>
                    <p:nvPicPr>
                      <p:cNvPr id="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7813" y="4273550"/>
                        <a:ext cx="2736850"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5" name="Rectangle 1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ar-LB"/>
          </a:p>
        </p:txBody>
      </p:sp>
      <p:graphicFrame>
        <p:nvGraphicFramePr>
          <p:cNvPr id="18439" name="Object 15"/>
          <p:cNvGraphicFramePr>
            <a:graphicFrameLocks noChangeAspect="1"/>
          </p:cNvGraphicFramePr>
          <p:nvPr/>
        </p:nvGraphicFramePr>
        <p:xfrm>
          <a:off x="5076825" y="4365625"/>
          <a:ext cx="2590800" cy="863600"/>
        </p:xfrm>
        <a:graphic>
          <a:graphicData uri="http://schemas.openxmlformats.org/presentationml/2006/ole">
            <mc:AlternateContent xmlns:mc="http://schemas.openxmlformats.org/markup-compatibility/2006">
              <mc:Choice xmlns:v="urn:schemas-microsoft-com:vml" Requires="v">
                <p:oleObj spid="_x0000_s18511" name="Equation" r:id="rId13" imgW="1536700" imgH="457200" progId="Equation.3">
                  <p:embed/>
                </p:oleObj>
              </mc:Choice>
              <mc:Fallback>
                <p:oleObj name="Equation" r:id="rId13" imgW="1536700" imgH="457200" progId="Equation.3">
                  <p:embed/>
                  <p:pic>
                    <p:nvPicPr>
                      <p:cNvPr id="0" name="Picture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6825" y="4365625"/>
                        <a:ext cx="25908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Sdm_v1_063"/>
          <p:cNvPicPr>
            <a:picLocks noGrp="1" noChangeAspect="1" noChangeArrowheads="1"/>
          </p:cNvPicPr>
          <p:nvPr>
            <p:ph type="body" idx="1"/>
          </p:nvPr>
        </p:nvPicPr>
        <p:blipFill>
          <a:blip r:embed="rId2" cstate="print"/>
          <a:srcRect/>
          <a:stretch>
            <a:fillRect/>
          </a:stretch>
        </p:blipFill>
        <p:spPr>
          <a:xfrm>
            <a:off x="571500" y="476250"/>
            <a:ext cx="8001000" cy="5184775"/>
          </a:xfrm>
          <a:noFill/>
        </p:spPr>
      </p:pic>
      <p:sp>
        <p:nvSpPr>
          <p:cNvPr id="53251" name="Text Box 5"/>
          <p:cNvSpPr txBox="1">
            <a:spLocks noChangeArrowheads="1"/>
          </p:cNvSpPr>
          <p:nvPr/>
        </p:nvSpPr>
        <p:spPr bwMode="auto">
          <a:xfrm>
            <a:off x="4140200" y="5805488"/>
            <a:ext cx="2016125" cy="396875"/>
          </a:xfrm>
          <a:prstGeom prst="rect">
            <a:avLst/>
          </a:prstGeom>
          <a:noFill/>
          <a:ln w="9525">
            <a:noFill/>
            <a:miter lim="800000"/>
            <a:headEnd/>
            <a:tailEnd/>
          </a:ln>
        </p:spPr>
        <p:txBody>
          <a:bodyPr>
            <a:spAutoFit/>
          </a:bodyPr>
          <a:lstStyle/>
          <a:p>
            <a:pPr>
              <a:spcBef>
                <a:spcPct val="50000"/>
              </a:spcBef>
            </a:pPr>
            <a:r>
              <a:rPr lang="ar-SY" sz="2000"/>
              <a:t>الشكل (2)</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Sdm_v2_063"/>
          <p:cNvPicPr>
            <a:picLocks noGrp="1" noChangeAspect="1" noChangeArrowheads="1"/>
          </p:cNvPicPr>
          <p:nvPr>
            <p:ph type="body" idx="1"/>
          </p:nvPr>
        </p:nvPicPr>
        <p:blipFill>
          <a:blip r:embed="rId2" cstate="print"/>
          <a:srcRect/>
          <a:stretch>
            <a:fillRect/>
          </a:stretch>
        </p:blipFill>
        <p:spPr>
          <a:xfrm>
            <a:off x="852488" y="476250"/>
            <a:ext cx="7461250" cy="5329238"/>
          </a:xfrm>
          <a:noFill/>
        </p:spPr>
      </p:pic>
      <p:sp>
        <p:nvSpPr>
          <p:cNvPr id="54275" name="Text Box 5"/>
          <p:cNvSpPr txBox="1">
            <a:spLocks noChangeArrowheads="1"/>
          </p:cNvSpPr>
          <p:nvPr/>
        </p:nvSpPr>
        <p:spPr bwMode="auto">
          <a:xfrm>
            <a:off x="4067175" y="5805488"/>
            <a:ext cx="1655763" cy="396875"/>
          </a:xfrm>
          <a:prstGeom prst="rect">
            <a:avLst/>
          </a:prstGeom>
          <a:noFill/>
          <a:ln w="9525">
            <a:noFill/>
            <a:miter lim="800000"/>
            <a:headEnd/>
            <a:tailEnd/>
          </a:ln>
        </p:spPr>
        <p:txBody>
          <a:bodyPr>
            <a:spAutoFit/>
          </a:bodyPr>
          <a:lstStyle/>
          <a:p>
            <a:pPr>
              <a:spcBef>
                <a:spcPct val="50000"/>
              </a:spcBef>
            </a:pPr>
            <a:r>
              <a:rPr lang="ar-SY" sz="2000"/>
              <a:t>الشكل (3)</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68313" y="404813"/>
            <a:ext cx="8229600" cy="5654675"/>
          </a:xfrm>
        </p:spPr>
        <p:txBody>
          <a:bodyPr/>
          <a:lstStyle/>
          <a:p>
            <a:pPr marL="0" indent="288925" algn="just" rtl="1" eaLnBrk="1" hangingPunct="1">
              <a:lnSpc>
                <a:spcPct val="80000"/>
              </a:lnSpc>
              <a:spcBef>
                <a:spcPts val="1200"/>
              </a:spcBef>
              <a:spcAft>
                <a:spcPts val="1200"/>
              </a:spcAft>
              <a:buFont typeface="Wingdings" pitchFamily="2" charset="2"/>
              <a:buNone/>
            </a:pPr>
            <a:r>
              <a:rPr lang="ar-SY" sz="2600" b="1" dirty="0" smtClean="0">
                <a:solidFill>
                  <a:schemeClr val="accent2"/>
                </a:solidFill>
              </a:rPr>
              <a:t>9</a:t>
            </a:r>
            <a:r>
              <a:rPr lang="ar-SA" sz="3200" b="1" dirty="0" smtClean="0">
                <a:solidFill>
                  <a:schemeClr val="accent2"/>
                </a:solidFill>
              </a:rPr>
              <a:t>-</a:t>
            </a:r>
            <a:r>
              <a:rPr lang="ar-SY" sz="3200" b="1" dirty="0" smtClean="0">
                <a:solidFill>
                  <a:schemeClr val="accent2"/>
                </a:solidFill>
              </a:rPr>
              <a:t> حدود الانتقالات الجانبية  </a:t>
            </a:r>
            <a:r>
              <a:rPr lang="en-US" sz="2400" b="1" dirty="0" smtClean="0">
                <a:solidFill>
                  <a:schemeClr val="accent2"/>
                </a:solidFill>
              </a:rPr>
              <a:t>Drift Limitations</a:t>
            </a:r>
            <a:r>
              <a:rPr lang="en-US" sz="2400" dirty="0" smtClean="0"/>
              <a:t>  </a:t>
            </a:r>
            <a:endParaRPr lang="ar-SY" sz="2400" dirty="0" smtClean="0"/>
          </a:p>
          <a:p>
            <a:pPr marL="0" indent="288925" algn="just" rtl="1" eaLnBrk="1" hangingPunct="1">
              <a:lnSpc>
                <a:spcPts val="2900"/>
              </a:lnSpc>
              <a:spcBef>
                <a:spcPts val="1200"/>
              </a:spcBef>
              <a:spcAft>
                <a:spcPts val="1200"/>
              </a:spcAft>
              <a:buFont typeface="Wingdings" pitchFamily="2" charset="2"/>
              <a:buNone/>
            </a:pPr>
            <a:r>
              <a:rPr lang="ar-SY" sz="2600" dirty="0" smtClean="0"/>
              <a:t>تسمى الانتقالات الناجمة عن القوى الزلزالية التصميمية بالانتقالات التصميمية      </a:t>
            </a:r>
            <a:r>
              <a:rPr lang="ar-SY" sz="2600" dirty="0" err="1" smtClean="0"/>
              <a:t>و</a:t>
            </a:r>
            <a:r>
              <a:rPr lang="ar-SA" sz="2600" dirty="0" smtClean="0"/>
              <a:t>عند</a:t>
            </a:r>
            <a:r>
              <a:rPr lang="ar-SY" sz="2600" dirty="0" smtClean="0"/>
              <a:t> حساب هذه الانتقالات يجب أخذ النقاط التالية بالحسبان:</a:t>
            </a:r>
          </a:p>
          <a:p>
            <a:pPr marL="0" indent="288925" algn="just" rtl="1" eaLnBrk="1" hangingPunct="1">
              <a:lnSpc>
                <a:spcPts val="2600"/>
              </a:lnSpc>
              <a:spcBef>
                <a:spcPts val="1200"/>
              </a:spcBef>
              <a:spcAft>
                <a:spcPts val="1200"/>
              </a:spcAft>
            </a:pPr>
            <a:r>
              <a:rPr lang="ar-SY" sz="2600" dirty="0" smtClean="0"/>
              <a:t>يؤخذ معامل الوثوقية وعدم التقرير مساوياً الواحد .</a:t>
            </a:r>
          </a:p>
          <a:p>
            <a:pPr marL="0" indent="288925" algn="just" rtl="1" eaLnBrk="1" hangingPunct="1">
              <a:lnSpc>
                <a:spcPct val="80000"/>
              </a:lnSpc>
              <a:spcBef>
                <a:spcPts val="1200"/>
              </a:spcBef>
              <a:spcAft>
                <a:spcPts val="1200"/>
              </a:spcAft>
            </a:pPr>
            <a:r>
              <a:rPr lang="ar-SY" sz="2600" dirty="0" smtClean="0"/>
              <a:t>يهمل الحد الأدنى المفروض على القص القاعدي والممثل بالعلاقة (</a:t>
            </a:r>
            <a:r>
              <a:rPr lang="en-US" sz="2600" dirty="0" smtClean="0"/>
              <a:t>9</a:t>
            </a:r>
            <a:r>
              <a:rPr lang="ar-SY" sz="2600" dirty="0" smtClean="0"/>
              <a:t>).</a:t>
            </a:r>
          </a:p>
          <a:p>
            <a:pPr marL="0" indent="288925" algn="just" rtl="1" eaLnBrk="1" hangingPunct="1">
              <a:lnSpc>
                <a:spcPct val="80000"/>
              </a:lnSpc>
              <a:spcBef>
                <a:spcPts val="1200"/>
              </a:spcBef>
              <a:spcAft>
                <a:spcPts val="1200"/>
              </a:spcAft>
            </a:pPr>
            <a:r>
              <a:rPr lang="ar-SY" sz="2600" dirty="0" smtClean="0"/>
              <a:t>يستعمل الدور الناتج عن تحليل المنشأ حتى لو تجاوز السقف المفروض بالفقرة (3).</a:t>
            </a:r>
          </a:p>
          <a:p>
            <a:pPr marL="0" indent="288925" algn="just" rtl="1" eaLnBrk="1" hangingPunct="1">
              <a:lnSpc>
                <a:spcPct val="80000"/>
              </a:lnSpc>
              <a:spcBef>
                <a:spcPts val="1200"/>
              </a:spcBef>
              <a:spcAft>
                <a:spcPts val="1200"/>
              </a:spcAft>
              <a:buFont typeface="Wingdings" pitchFamily="2" charset="2"/>
              <a:buNone/>
            </a:pPr>
            <a:r>
              <a:rPr lang="ar-SY" sz="2600" dirty="0" smtClean="0"/>
              <a:t>تحدد الاستجابة العظمى غير المرنة بالعلاقة التالية :</a:t>
            </a:r>
            <a:endParaRPr lang="en-US" sz="2600" dirty="0" smtClean="0"/>
          </a:p>
          <a:p>
            <a:pPr marL="0" indent="288925" algn="just" rtl="1" eaLnBrk="1" hangingPunct="1">
              <a:lnSpc>
                <a:spcPct val="80000"/>
              </a:lnSpc>
              <a:spcBef>
                <a:spcPts val="1200"/>
              </a:spcBef>
              <a:spcAft>
                <a:spcPts val="1200"/>
              </a:spcAft>
              <a:buFont typeface="Wingdings" pitchFamily="2" charset="2"/>
              <a:buNone/>
            </a:pPr>
            <a:r>
              <a:rPr lang="en-US" sz="2600" dirty="0" smtClean="0"/>
              <a:t> 			</a:t>
            </a:r>
            <a:r>
              <a:rPr lang="ar-SY" sz="2600" dirty="0" smtClean="0"/>
              <a:t>(17)</a:t>
            </a:r>
          </a:p>
          <a:p>
            <a:pPr marL="0" indent="288925" algn="just" rtl="1" eaLnBrk="1" hangingPunct="1">
              <a:lnSpc>
                <a:spcPct val="80000"/>
              </a:lnSpc>
              <a:spcBef>
                <a:spcPts val="1200"/>
              </a:spcBef>
              <a:spcAft>
                <a:spcPts val="1200"/>
              </a:spcAft>
              <a:buFont typeface="Wingdings" pitchFamily="2" charset="2"/>
              <a:buNone/>
            </a:pPr>
            <a:r>
              <a:rPr lang="ar-SY" sz="2600" dirty="0" smtClean="0"/>
              <a:t>حيث </a:t>
            </a:r>
            <a:r>
              <a:rPr lang="en-US" sz="2600" dirty="0" smtClean="0"/>
              <a:t>R </a:t>
            </a:r>
            <a:r>
              <a:rPr lang="ar-SY" sz="2600" dirty="0" smtClean="0"/>
              <a:t> معامل الجملة الإنشائية المحدد بالجدول (4).</a:t>
            </a:r>
            <a:endParaRPr lang="en-US" sz="2600" dirty="0" smtClean="0"/>
          </a:p>
        </p:txBody>
      </p:sp>
      <p:pic>
        <p:nvPicPr>
          <p:cNvPr id="55299" name="Picture 4"/>
          <p:cNvPicPr>
            <a:picLocks noChangeAspect="1" noChangeArrowheads="1"/>
          </p:cNvPicPr>
          <p:nvPr/>
        </p:nvPicPr>
        <p:blipFill>
          <a:blip r:embed="rId2" cstate="print"/>
          <a:srcRect/>
          <a:stretch>
            <a:fillRect/>
          </a:stretch>
        </p:blipFill>
        <p:spPr bwMode="auto">
          <a:xfrm>
            <a:off x="7092950" y="1412875"/>
            <a:ext cx="439738" cy="503238"/>
          </a:xfrm>
          <a:prstGeom prst="rect">
            <a:avLst/>
          </a:prstGeom>
          <a:noFill/>
          <a:ln w="9525">
            <a:noFill/>
            <a:miter lim="800000"/>
            <a:headEnd/>
            <a:tailEnd/>
          </a:ln>
        </p:spPr>
      </p:pic>
      <p:pic>
        <p:nvPicPr>
          <p:cNvPr id="55300" name="Picture 5"/>
          <p:cNvPicPr>
            <a:picLocks noChangeAspect="1" noChangeArrowheads="1"/>
          </p:cNvPicPr>
          <p:nvPr/>
        </p:nvPicPr>
        <p:blipFill>
          <a:blip r:embed="rId3" cstate="print"/>
          <a:srcRect/>
          <a:stretch>
            <a:fillRect/>
          </a:stretch>
        </p:blipFill>
        <p:spPr bwMode="auto">
          <a:xfrm>
            <a:off x="1547813" y="4797425"/>
            <a:ext cx="2376487" cy="56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3"/>
          <p:cNvSpPr>
            <a:spLocks noGrp="1" noChangeArrowheads="1"/>
          </p:cNvSpPr>
          <p:nvPr>
            <p:ph type="body" idx="1"/>
          </p:nvPr>
        </p:nvSpPr>
        <p:spPr>
          <a:xfrm>
            <a:off x="457200" y="476250"/>
            <a:ext cx="8229600" cy="5654675"/>
          </a:xfrm>
        </p:spPr>
        <p:txBody>
          <a:bodyPr/>
          <a:lstStyle/>
          <a:p>
            <a:pPr marL="0" indent="168275" algn="just" rtl="1" eaLnBrk="1" hangingPunct="1">
              <a:spcBef>
                <a:spcPts val="1200"/>
              </a:spcBef>
              <a:spcAft>
                <a:spcPts val="1200"/>
              </a:spcAft>
              <a:buFont typeface="Wingdings" pitchFamily="2" charset="2"/>
              <a:buNone/>
            </a:pPr>
            <a:r>
              <a:rPr lang="ar-SY" sz="2600" dirty="0" smtClean="0">
                <a:solidFill>
                  <a:srgbClr val="FF6600"/>
                </a:solidFill>
              </a:rPr>
              <a:t>يتم التحكم بالانتقالات بدلالة الانزياح </a:t>
            </a:r>
            <a:r>
              <a:rPr lang="ar-SY" sz="2600" dirty="0" err="1" smtClean="0">
                <a:solidFill>
                  <a:srgbClr val="FF6600"/>
                </a:solidFill>
              </a:rPr>
              <a:t>الطابقي</a:t>
            </a:r>
            <a:r>
              <a:rPr lang="ar-SY" sz="2600" dirty="0" smtClean="0">
                <a:solidFill>
                  <a:srgbClr val="FF6600"/>
                </a:solidFill>
              </a:rPr>
              <a:t> الذي يعرف بأنه الانتقال الجانبي لطابق بالنسبة للطابق الأسفل منه مباشرة. ويحدد الانزياح </a:t>
            </a:r>
            <a:r>
              <a:rPr lang="ar-SY" sz="2600" dirty="0" err="1" smtClean="0">
                <a:solidFill>
                  <a:srgbClr val="FF6600"/>
                </a:solidFill>
              </a:rPr>
              <a:t>الطابقي</a:t>
            </a:r>
            <a:r>
              <a:rPr lang="ar-SY" sz="2600" dirty="0" smtClean="0">
                <a:solidFill>
                  <a:srgbClr val="FF6600"/>
                </a:solidFill>
              </a:rPr>
              <a:t> من الاستجابة العظمى غير المرنة المحددة بالعلاقة (17) .</a:t>
            </a:r>
          </a:p>
          <a:p>
            <a:pPr marL="0" indent="168275" algn="just" rtl="1" eaLnBrk="1" hangingPunct="1">
              <a:spcBef>
                <a:spcPts val="1200"/>
              </a:spcBef>
              <a:spcAft>
                <a:spcPts val="1200"/>
              </a:spcAft>
              <a:buFont typeface="Wingdings" pitchFamily="2" charset="2"/>
              <a:buNone/>
            </a:pPr>
            <a:r>
              <a:rPr lang="ar-SY" sz="2600" dirty="0" smtClean="0"/>
              <a:t>يجب أن تشتمل الانتقالات على تأثيري الحركة </a:t>
            </a:r>
            <a:r>
              <a:rPr lang="ar-SY" sz="2600" dirty="0" err="1" smtClean="0"/>
              <a:t>الانسحابية</a:t>
            </a:r>
            <a:r>
              <a:rPr lang="ar-SY" sz="2600" dirty="0" smtClean="0"/>
              <a:t> والفتل ولهذا يجب تحقيق الانزياح الجانبي في مستوى العناصر المقاومة للقوى الجانبية بشكل عام عند أطراف البناء.</a:t>
            </a:r>
          </a:p>
          <a:p>
            <a:pPr marL="0" indent="168275" algn="just" rtl="1" eaLnBrk="1" hangingPunct="1">
              <a:spcBef>
                <a:spcPts val="1200"/>
              </a:spcBef>
              <a:spcAft>
                <a:spcPts val="1200"/>
              </a:spcAft>
              <a:buFont typeface="Wingdings" pitchFamily="2" charset="2"/>
              <a:buNone/>
            </a:pPr>
            <a:r>
              <a:rPr lang="ar-SY" sz="2600" dirty="0" smtClean="0"/>
              <a:t>تحدد القيمة العظمى للانزياح الجانبي بإحدى العلاقتين التاليتين :</a:t>
            </a:r>
          </a:p>
          <a:p>
            <a:pPr marL="0" indent="168275" algn="just" rtl="1" eaLnBrk="1" hangingPunct="1">
              <a:spcBef>
                <a:spcPts val="1200"/>
              </a:spcBef>
              <a:spcAft>
                <a:spcPts val="1200"/>
              </a:spcAft>
              <a:buFont typeface="Wingdings" pitchFamily="2" charset="2"/>
              <a:buNone/>
            </a:pPr>
            <a:r>
              <a:rPr lang="ar-SY" sz="2600" dirty="0" smtClean="0"/>
              <a:t>(</a:t>
            </a:r>
            <a:r>
              <a:rPr lang="en-US" sz="2600" dirty="0" smtClean="0"/>
              <a:t>18a</a:t>
            </a:r>
            <a:r>
              <a:rPr lang="ar-SY" sz="2600" dirty="0" smtClean="0"/>
              <a:t>)       </a:t>
            </a:r>
            <a:r>
              <a:rPr lang="en-US" sz="2600" dirty="0" smtClean="0"/>
              <a:t>h</a:t>
            </a:r>
            <a:r>
              <a:rPr lang="ar-SY" sz="2600" dirty="0" smtClean="0"/>
              <a:t>0.025          </a:t>
            </a:r>
            <a:r>
              <a:rPr lang="en-US" sz="2600" dirty="0" smtClean="0"/>
              <a:t>    </a:t>
            </a:r>
            <a:r>
              <a:rPr lang="ar-SY" sz="2600" dirty="0" smtClean="0"/>
              <a:t>عندما </a:t>
            </a:r>
            <a:endParaRPr lang="en-US" sz="2600" dirty="0" smtClean="0"/>
          </a:p>
          <a:p>
            <a:pPr marL="0" indent="168275" algn="just" rtl="1" eaLnBrk="1" hangingPunct="1">
              <a:spcBef>
                <a:spcPts val="1200"/>
              </a:spcBef>
              <a:spcAft>
                <a:spcPts val="1200"/>
              </a:spcAft>
              <a:buFont typeface="Wingdings" pitchFamily="2" charset="2"/>
              <a:buNone/>
            </a:pPr>
            <a:r>
              <a:rPr lang="en-US" sz="2600" dirty="0" smtClean="0"/>
              <a:t> (18b) </a:t>
            </a:r>
            <a:r>
              <a:rPr lang="ar-SY" sz="2600" dirty="0" smtClean="0"/>
              <a:t>   </a:t>
            </a:r>
            <a:r>
              <a:rPr lang="en-US" sz="2600" dirty="0" smtClean="0"/>
              <a:t>0.02h   </a:t>
            </a:r>
            <a:r>
              <a:rPr lang="ar-SY" sz="2600" dirty="0" smtClean="0"/>
              <a:t>     </a:t>
            </a:r>
            <a:r>
              <a:rPr lang="en-US" sz="2600" dirty="0" smtClean="0"/>
              <a:t>          </a:t>
            </a:r>
            <a:r>
              <a:rPr lang="ar-SY" sz="2600" dirty="0" smtClean="0"/>
              <a:t>عندما </a:t>
            </a:r>
            <a:endParaRPr lang="en-US" sz="2600" dirty="0" smtClean="0"/>
          </a:p>
          <a:p>
            <a:pPr marL="0" indent="168275" algn="just" rtl="1" eaLnBrk="1" hangingPunct="1">
              <a:spcBef>
                <a:spcPts val="1200"/>
              </a:spcBef>
              <a:spcAft>
                <a:spcPts val="1200"/>
              </a:spcAft>
              <a:buFont typeface="Wingdings" pitchFamily="2" charset="2"/>
              <a:buNone/>
            </a:pPr>
            <a:r>
              <a:rPr lang="ar-SY" sz="2600" dirty="0" smtClean="0"/>
              <a:t>حيث </a:t>
            </a:r>
            <a:r>
              <a:rPr lang="en-US" sz="2600" dirty="0" smtClean="0"/>
              <a:t>h </a:t>
            </a:r>
            <a:r>
              <a:rPr lang="ar-SY" sz="2600" dirty="0" smtClean="0"/>
              <a:t> ارتفاع الطابق .</a:t>
            </a:r>
            <a:endParaRPr lang="en-US" sz="2600" dirty="0" smtClean="0"/>
          </a:p>
        </p:txBody>
      </p:sp>
      <p:sp>
        <p:nvSpPr>
          <p:cNvPr id="194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9458" name="Object 4"/>
          <p:cNvGraphicFramePr>
            <a:graphicFrameLocks noChangeAspect="1"/>
          </p:cNvGraphicFramePr>
          <p:nvPr/>
        </p:nvGraphicFramePr>
        <p:xfrm>
          <a:off x="5508625" y="4149725"/>
          <a:ext cx="327025" cy="404813"/>
        </p:xfrm>
        <a:graphic>
          <a:graphicData uri="http://schemas.openxmlformats.org/presentationml/2006/ole">
            <mc:AlternateContent xmlns:mc="http://schemas.openxmlformats.org/markup-compatibility/2006">
              <mc:Choice xmlns:v="urn:schemas-microsoft-com:vml" Requires="v">
                <p:oleObj spid="_x0000_s19530" name="Equation" r:id="rId3" imgW="126835" imgH="152202" progId="Equation.3">
                  <p:embed/>
                </p:oleObj>
              </mc:Choice>
              <mc:Fallback>
                <p:oleObj name="Equation" r:id="rId3" imgW="126835" imgH="152202" progId="Equation.3">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149725"/>
                        <a:ext cx="32702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6" name="Rectangle 8"/>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ar-LB"/>
          </a:p>
        </p:txBody>
      </p:sp>
      <p:graphicFrame>
        <p:nvGraphicFramePr>
          <p:cNvPr id="19459" name="Object 7"/>
          <p:cNvGraphicFramePr>
            <a:graphicFrameLocks noChangeAspect="1"/>
          </p:cNvGraphicFramePr>
          <p:nvPr/>
        </p:nvGraphicFramePr>
        <p:xfrm>
          <a:off x="5580063" y="4868863"/>
          <a:ext cx="354012" cy="436562"/>
        </p:xfrm>
        <a:graphic>
          <a:graphicData uri="http://schemas.openxmlformats.org/presentationml/2006/ole">
            <mc:AlternateContent xmlns:mc="http://schemas.openxmlformats.org/markup-compatibility/2006">
              <mc:Choice xmlns:v="urn:schemas-microsoft-com:vml" Requires="v">
                <p:oleObj spid="_x0000_s19531" name="Equation" r:id="rId5" imgW="126835" imgH="152202" progId="Equation.3">
                  <p:embed/>
                </p:oleObj>
              </mc:Choice>
              <mc:Fallback>
                <p:oleObj name="Equation" r:id="rId5" imgW="126835" imgH="152202" progId="Equation.3">
                  <p:embed/>
                  <p:pic>
                    <p:nvPicPr>
                      <p:cNvPr id="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4868863"/>
                        <a:ext cx="354012"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7" name="Rectangle 9"/>
          <p:cNvSpPr>
            <a:spLocks noChangeArrowheads="1"/>
          </p:cNvSpPr>
          <p:nvPr/>
        </p:nvSpPr>
        <p:spPr bwMode="auto">
          <a:xfrm>
            <a:off x="0" y="3505200"/>
            <a:ext cx="9144000" cy="0"/>
          </a:xfrm>
          <a:prstGeom prst="rect">
            <a:avLst/>
          </a:prstGeom>
          <a:noFill/>
          <a:ln w="9525">
            <a:noFill/>
            <a:miter lim="800000"/>
            <a:headEnd/>
            <a:tailEnd/>
          </a:ln>
        </p:spPr>
        <p:txBody>
          <a:bodyPr wrap="none" anchor="ctr">
            <a:spAutoFit/>
          </a:bodyPr>
          <a:lstStyle/>
          <a:p>
            <a:endParaRPr lang="ar-LB"/>
          </a:p>
        </p:txBody>
      </p:sp>
      <p:sp>
        <p:nvSpPr>
          <p:cNvPr id="19468"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19460" name="Object 10"/>
          <p:cNvGraphicFramePr>
            <a:graphicFrameLocks noChangeAspect="1"/>
          </p:cNvGraphicFramePr>
          <p:nvPr/>
        </p:nvGraphicFramePr>
        <p:xfrm>
          <a:off x="4859338" y="4149725"/>
          <a:ext cx="504825" cy="503238"/>
        </p:xfrm>
        <a:graphic>
          <a:graphicData uri="http://schemas.openxmlformats.org/presentationml/2006/ole">
            <mc:AlternateContent xmlns:mc="http://schemas.openxmlformats.org/markup-compatibility/2006">
              <mc:Choice xmlns:v="urn:schemas-microsoft-com:vml" Requires="v">
                <p:oleObj spid="_x0000_s19532" name="Equation" r:id="rId6" imgW="203112" imgH="228501" progId="Equation.3">
                  <p:embed/>
                </p:oleObj>
              </mc:Choice>
              <mc:Fallback>
                <p:oleObj name="Equation" r:id="rId6" imgW="203112" imgH="228501" progId="Equation.3">
                  <p:embed/>
                  <p:pic>
                    <p:nvPicPr>
                      <p:cNvPr id="0" name="Picture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4149725"/>
                        <a:ext cx="5048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9" name="Rectangle 1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19461" name="Object 12"/>
          <p:cNvGraphicFramePr>
            <a:graphicFrameLocks noChangeAspect="1"/>
          </p:cNvGraphicFramePr>
          <p:nvPr/>
        </p:nvGraphicFramePr>
        <p:xfrm>
          <a:off x="4864100" y="4797425"/>
          <a:ext cx="481013" cy="503238"/>
        </p:xfrm>
        <a:graphic>
          <a:graphicData uri="http://schemas.openxmlformats.org/presentationml/2006/ole">
            <mc:AlternateContent xmlns:mc="http://schemas.openxmlformats.org/markup-compatibility/2006">
              <mc:Choice xmlns:v="urn:schemas-microsoft-com:vml" Requires="v">
                <p:oleObj spid="_x0000_s19533" name="Equation" r:id="rId8" imgW="215806" imgH="228501" progId="Equation.3">
                  <p:embed/>
                </p:oleObj>
              </mc:Choice>
              <mc:Fallback>
                <p:oleObj name="Equation" r:id="rId8" imgW="215806" imgH="228501" progId="Equation.3">
                  <p:embed/>
                  <p:pic>
                    <p:nvPicPr>
                      <p:cNvPr id="0" name="Picture 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4100" y="4797425"/>
                        <a:ext cx="481013"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0" name="Rectangle 1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ar-LB"/>
          </a:p>
        </p:txBody>
      </p:sp>
      <p:graphicFrame>
        <p:nvGraphicFramePr>
          <p:cNvPr id="19462" name="Object 14"/>
          <p:cNvGraphicFramePr>
            <a:graphicFrameLocks noChangeAspect="1"/>
          </p:cNvGraphicFramePr>
          <p:nvPr/>
        </p:nvGraphicFramePr>
        <p:xfrm>
          <a:off x="1763713" y="4149725"/>
          <a:ext cx="1439862" cy="407988"/>
        </p:xfrm>
        <a:graphic>
          <a:graphicData uri="http://schemas.openxmlformats.org/presentationml/2006/ole">
            <mc:AlternateContent xmlns:mc="http://schemas.openxmlformats.org/markup-compatibility/2006">
              <mc:Choice xmlns:v="urn:schemas-microsoft-com:vml" Requires="v">
                <p:oleObj spid="_x0000_s19534" name="Equation" r:id="rId10" imgW="698197" imgH="177723" progId="Equation.3">
                  <p:embed/>
                </p:oleObj>
              </mc:Choice>
              <mc:Fallback>
                <p:oleObj name="Equation" r:id="rId10" imgW="698197" imgH="177723" progId="Equation.3">
                  <p:embed/>
                  <p:pic>
                    <p:nvPicPr>
                      <p:cNvPr id="0" name="Picture 6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3713" y="4149725"/>
                        <a:ext cx="1439862"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1" name="Rectangle 17"/>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ar-LB"/>
          </a:p>
        </p:txBody>
      </p:sp>
      <p:graphicFrame>
        <p:nvGraphicFramePr>
          <p:cNvPr id="19463" name="Object 16"/>
          <p:cNvGraphicFramePr>
            <a:graphicFrameLocks noChangeAspect="1"/>
          </p:cNvGraphicFramePr>
          <p:nvPr/>
        </p:nvGraphicFramePr>
        <p:xfrm>
          <a:off x="1763713" y="4797425"/>
          <a:ext cx="1547812" cy="427038"/>
        </p:xfrm>
        <a:graphic>
          <a:graphicData uri="http://schemas.openxmlformats.org/presentationml/2006/ole">
            <mc:AlternateContent xmlns:mc="http://schemas.openxmlformats.org/markup-compatibility/2006">
              <mc:Choice xmlns:v="urn:schemas-microsoft-com:vml" Requires="v">
                <p:oleObj spid="_x0000_s19535" name="Equation" r:id="rId12" imgW="698197" imgH="177723" progId="Equation.3">
                  <p:embed/>
                </p:oleObj>
              </mc:Choice>
              <mc:Fallback>
                <p:oleObj name="Equation" r:id="rId12" imgW="698197" imgH="177723" progId="Equation.3">
                  <p:embed/>
                  <p:pic>
                    <p:nvPicPr>
                      <p:cNvPr id="0" name="Picture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63713" y="4797425"/>
                        <a:ext cx="1547812"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68313" y="404813"/>
            <a:ext cx="8229600" cy="5294312"/>
          </a:xfrm>
        </p:spPr>
        <p:txBody>
          <a:bodyPr/>
          <a:lstStyle/>
          <a:p>
            <a:pPr marL="0" indent="228600" algn="just" rtl="1" eaLnBrk="1" hangingPunct="1">
              <a:spcBef>
                <a:spcPts val="1200"/>
              </a:spcBef>
              <a:spcAft>
                <a:spcPts val="1200"/>
              </a:spcAft>
              <a:buFont typeface="Wingdings" pitchFamily="2" charset="2"/>
              <a:buNone/>
            </a:pPr>
            <a:r>
              <a:rPr lang="ar-SY" sz="2800" b="1" smtClean="0">
                <a:solidFill>
                  <a:schemeClr val="accent2"/>
                </a:solidFill>
              </a:rPr>
              <a:t>10- عدم الانتظام الإنشائي </a:t>
            </a:r>
            <a:r>
              <a:rPr lang="en-US" sz="2800" b="1" dirty="0" smtClean="0">
                <a:solidFill>
                  <a:schemeClr val="accent2"/>
                </a:solidFill>
              </a:rPr>
              <a:t>Structural Irregularity</a:t>
            </a:r>
            <a:endParaRPr lang="ar-SA" sz="2800" b="1" smtClean="0">
              <a:solidFill>
                <a:schemeClr val="accent2"/>
              </a:solidFill>
            </a:endParaRPr>
          </a:p>
          <a:p>
            <a:pPr marL="0" indent="228600" algn="just" rtl="1" eaLnBrk="1" hangingPunct="1">
              <a:spcBef>
                <a:spcPts val="1200"/>
              </a:spcBef>
              <a:spcAft>
                <a:spcPts val="1200"/>
              </a:spcAft>
              <a:buFont typeface="Wingdings" pitchFamily="2" charset="2"/>
              <a:buNone/>
            </a:pPr>
            <a:r>
              <a:rPr lang="ar-SA" sz="2400" smtClean="0"/>
              <a:t>حدد ملحق الكود الثاني أشكال عدم الانتظام الإنشائي فتم تقسيمها إلى الفئتين التاليتين:</a:t>
            </a:r>
          </a:p>
          <a:p>
            <a:pPr marL="0" indent="228600" algn="just" rtl="1" eaLnBrk="1" hangingPunct="1">
              <a:spcBef>
                <a:spcPts val="1200"/>
              </a:spcBef>
              <a:spcAft>
                <a:spcPts val="1200"/>
              </a:spcAft>
              <a:buFont typeface="Wingdings" pitchFamily="2" charset="2"/>
              <a:buNone/>
            </a:pPr>
            <a:r>
              <a:rPr lang="ar-SA" sz="2400" smtClean="0">
                <a:solidFill>
                  <a:srgbClr val="FF6600"/>
                </a:solidFill>
              </a:rPr>
              <a:t>عدم انتظام إنشائي شاقولي</a:t>
            </a:r>
            <a:r>
              <a:rPr lang="ar-SA" sz="2400" smtClean="0"/>
              <a:t> ويشمل الطابق اللين والطابق الضعيف والتغير الكبير في الكتلة من طابق لآخر والتغير الكبير في الأبعاد وعدم الاستمرار في مواقع العناصر المقاومة للقوى الجانبية في مستوييها. ويحتوي الجدول (11) تبويباً وشرحاً كاملاً لهذه الأنواع من درجات عدم الانتظام. ويوضحها الشكلان ( 4 و5) </a:t>
            </a:r>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08"/>
          <p:cNvPicPr>
            <a:picLocks noGrp="1" noChangeAspect="1" noChangeArrowheads="1"/>
          </p:cNvPicPr>
          <p:nvPr>
            <p:ph type="body" idx="1"/>
          </p:nvPr>
        </p:nvPicPr>
        <p:blipFill>
          <a:blip r:embed="rId2" cstate="print"/>
          <a:srcRect/>
          <a:stretch>
            <a:fillRect/>
          </a:stretch>
        </p:blipFill>
        <p:spPr>
          <a:xfrm>
            <a:off x="1676400" y="142875"/>
            <a:ext cx="5824538" cy="6583363"/>
          </a:xfrm>
          <a:noFill/>
        </p:spPr>
      </p:pic>
      <p:sp>
        <p:nvSpPr>
          <p:cNvPr id="57347" name="Text Box 5"/>
          <p:cNvSpPr txBox="1">
            <a:spLocks noChangeArrowheads="1"/>
          </p:cNvSpPr>
          <p:nvPr/>
        </p:nvSpPr>
        <p:spPr bwMode="auto">
          <a:xfrm>
            <a:off x="7500938" y="5715000"/>
            <a:ext cx="1223962" cy="366713"/>
          </a:xfrm>
          <a:prstGeom prst="rect">
            <a:avLst/>
          </a:prstGeom>
          <a:noFill/>
          <a:ln w="9525">
            <a:noFill/>
            <a:miter lim="800000"/>
            <a:headEnd/>
            <a:tailEnd/>
          </a:ln>
        </p:spPr>
        <p:txBody>
          <a:bodyPr>
            <a:spAutoFit/>
          </a:bodyPr>
          <a:lstStyle/>
          <a:p>
            <a:pPr>
              <a:spcBef>
                <a:spcPct val="50000"/>
              </a:spcBef>
            </a:pPr>
            <a:r>
              <a:rPr lang="ar-SY"/>
              <a:t>الشكل (4)</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صورة%20005"/>
          <p:cNvPicPr>
            <a:picLocks noGrp="1" noChangeAspect="1" noChangeArrowheads="1"/>
          </p:cNvPicPr>
          <p:nvPr>
            <p:ph type="body" idx="1"/>
          </p:nvPr>
        </p:nvPicPr>
        <p:blipFill>
          <a:blip r:embed="rId2" cstate="print"/>
          <a:srcRect/>
          <a:stretch>
            <a:fillRect/>
          </a:stretch>
        </p:blipFill>
        <p:spPr>
          <a:xfrm>
            <a:off x="835025" y="357188"/>
            <a:ext cx="6858000" cy="5715000"/>
          </a:xfrm>
          <a:noFill/>
        </p:spPr>
      </p:pic>
      <p:sp>
        <p:nvSpPr>
          <p:cNvPr id="58371" name="Text Box 5"/>
          <p:cNvSpPr txBox="1">
            <a:spLocks noChangeArrowheads="1"/>
          </p:cNvSpPr>
          <p:nvPr/>
        </p:nvSpPr>
        <p:spPr bwMode="auto">
          <a:xfrm>
            <a:off x="8001000" y="5500688"/>
            <a:ext cx="1009650" cy="366712"/>
          </a:xfrm>
          <a:prstGeom prst="rect">
            <a:avLst/>
          </a:prstGeom>
          <a:noFill/>
          <a:ln w="9525">
            <a:noFill/>
            <a:miter lim="800000"/>
            <a:headEnd/>
            <a:tailEnd/>
          </a:ln>
        </p:spPr>
        <p:txBody>
          <a:bodyPr>
            <a:spAutoFit/>
          </a:bodyPr>
          <a:lstStyle/>
          <a:p>
            <a:pPr>
              <a:spcBef>
                <a:spcPct val="50000"/>
              </a:spcBef>
            </a:pPr>
            <a:r>
              <a:rPr lang="ar-SY"/>
              <a:t>الشكل (5)</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457200" y="1268413"/>
            <a:ext cx="8229600" cy="4862512"/>
          </a:xfrm>
        </p:spPr>
        <p:txBody>
          <a:bodyPr/>
          <a:lstStyle/>
          <a:p>
            <a:pPr marL="0" indent="228600" algn="just" rtl="1" eaLnBrk="1" hangingPunct="1">
              <a:buFont typeface="Wingdings" pitchFamily="2" charset="2"/>
              <a:buNone/>
            </a:pPr>
            <a:r>
              <a:rPr lang="ar-SA" sz="2400" smtClean="0">
                <a:solidFill>
                  <a:srgbClr val="FF6600"/>
                </a:solidFill>
              </a:rPr>
              <a:t>عدم انتظام في المستوي:</a:t>
            </a:r>
            <a:r>
              <a:rPr lang="ar-SA" sz="2400" smtClean="0"/>
              <a:t> يحدث في الأبنية التي تحتوي هذا النوع من عدم الانتظام عزم فتل كبير عند تعرضها لقوى زلزالية ويشتمل على الأبنية التي مسقطها على شكل (</a:t>
            </a:r>
            <a:r>
              <a:rPr lang="en-US" sz="2400" dirty="0" smtClean="0"/>
              <a:t>L</a:t>
            </a:r>
            <a:r>
              <a:rPr lang="ar-SA" sz="2400" smtClean="0"/>
              <a:t>) أو التي تحتوي عدم استمرار في بلاطات الأسقف أو التي تحتوي عدم استمرار في مسار القوى الجانبية أو التي تكون عناصر مقاومة القوى الجانبية فيها غير متوازية فيما بينها أو لا توازي محاور البناء. ويحتوي الجدول (12) تبويباً وشرحاً كاملاً لهذه الأنواع من درجات عدم الانتظام ويوضحها الشكل (6).</a:t>
            </a: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685800" y="765175"/>
            <a:ext cx="7772400" cy="5330825"/>
          </a:xfrm>
        </p:spPr>
        <p:txBody>
          <a:bodyPr/>
          <a:lstStyle/>
          <a:p>
            <a:pPr marL="0" indent="228600" algn="just" rtl="1" eaLnBrk="1" hangingPunct="1">
              <a:spcBef>
                <a:spcPts val="1200"/>
              </a:spcBef>
              <a:spcAft>
                <a:spcPts val="1200"/>
              </a:spcAft>
              <a:buFont typeface="Wingdings" pitchFamily="2" charset="2"/>
              <a:buNone/>
            </a:pPr>
            <a:r>
              <a:rPr lang="ar-SA" sz="2400" smtClean="0">
                <a:solidFill>
                  <a:srgbClr val="FF0000"/>
                </a:solidFill>
              </a:rPr>
              <a:t>يسمح ملحق الكود باستخدام الطريقة الستاتيكية المكافئة عندما يكون المنشأ منتظماً وذو ارتفاع لا يزيد عن </a:t>
            </a:r>
            <a:r>
              <a:rPr lang="en-US" sz="2400" dirty="0" smtClean="0">
                <a:solidFill>
                  <a:srgbClr val="FF0000"/>
                </a:solidFill>
              </a:rPr>
              <a:t>73m</a:t>
            </a:r>
            <a:r>
              <a:rPr lang="ar-SA" sz="2400" smtClean="0">
                <a:solidFill>
                  <a:srgbClr val="FF0000"/>
                </a:solidFill>
              </a:rPr>
              <a:t> أو غير منتظم ولا يزيد ارتفاعه عن </a:t>
            </a:r>
            <a:r>
              <a:rPr lang="en-US" sz="2400" dirty="0" smtClean="0">
                <a:solidFill>
                  <a:srgbClr val="FF0000"/>
                </a:solidFill>
              </a:rPr>
              <a:t>20m </a:t>
            </a:r>
            <a:endParaRPr lang="ar-SY" sz="2400" smtClean="0">
              <a:solidFill>
                <a:srgbClr val="FF0000"/>
              </a:solidFill>
            </a:endParaRPr>
          </a:p>
          <a:p>
            <a:pPr marL="0" indent="228600" algn="just" rtl="1" eaLnBrk="1" hangingPunct="1">
              <a:spcBef>
                <a:spcPts val="1200"/>
              </a:spcBef>
              <a:spcAft>
                <a:spcPts val="1200"/>
              </a:spcAft>
              <a:buFont typeface="Wingdings" pitchFamily="2" charset="2"/>
              <a:buNone/>
            </a:pPr>
            <a:r>
              <a:rPr lang="ar-SA" sz="2400" smtClean="0"/>
              <a:t>ويشترط الكود ضرورة إجراء تحليل ديناميكي للمنشأ عندما تختلف شروط البناء عن ذلك أو عندما تكون تربة التأسيس فقيرة (النوع </a:t>
            </a:r>
            <a:r>
              <a:rPr lang="en-US" sz="2400" dirty="0" smtClean="0"/>
              <a:t>F</a:t>
            </a:r>
            <a:r>
              <a:rPr lang="ar-SA" sz="2400" smtClean="0"/>
              <a:t>) ودور المنشأ أكبر من </a:t>
            </a:r>
            <a:r>
              <a:rPr lang="en-US" sz="2400" dirty="0" smtClean="0"/>
              <a:t>0.7sec</a:t>
            </a:r>
            <a:r>
              <a:rPr lang="ar-SA" sz="2400" smtClean="0"/>
              <a:t>.</a:t>
            </a:r>
          </a:p>
          <a:p>
            <a:pPr marL="0" indent="228600" algn="just" rtl="1" eaLnBrk="1" hangingPunct="1">
              <a:spcBef>
                <a:spcPts val="1200"/>
              </a:spcBef>
              <a:spcAft>
                <a:spcPts val="1200"/>
              </a:spcAft>
              <a:buFont typeface="Wingdings" pitchFamily="2" charset="2"/>
              <a:buNone/>
            </a:pPr>
            <a:r>
              <a:rPr lang="ar-SA" sz="2400" smtClean="0">
                <a:solidFill>
                  <a:srgbClr val="FF0000"/>
                </a:solidFill>
              </a:rPr>
              <a:t>يجب الانتباه إلى أن الأحمال الزلزالية المقدرة تكون جاهزة للاستخدام مباشرة مع الطريقة الحدية دون حاجة لتصعيدها بعوامل أمان.</a:t>
            </a:r>
            <a:endParaRPr lang="en-US" sz="2400"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 calcmode="lin" valueType="num">
                                      <p:cBhvr additive="base">
                                        <p:cTn id="7" dur="5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0">
                                            <p:txEl>
                                              <p:pRg st="2" end="2"/>
                                            </p:txEl>
                                          </p:spTgt>
                                        </p:tgtEl>
                                        <p:attrNameLst>
                                          <p:attrName>style.visibility</p:attrName>
                                        </p:attrNameLst>
                                      </p:cBhvr>
                                      <p:to>
                                        <p:strVal val="visible"/>
                                      </p:to>
                                    </p:set>
                                    <p:anim calcmode="lin" valueType="num">
                                      <p:cBhvr additive="base">
                                        <p:cTn id="13" dur="500" fill="hold"/>
                                        <p:tgtEl>
                                          <p:spTgt spid="430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صورة%20007"/>
          <p:cNvPicPr>
            <a:picLocks noGrp="1" noChangeAspect="1" noChangeArrowheads="1"/>
          </p:cNvPicPr>
          <p:nvPr>
            <p:ph type="body" idx="1"/>
          </p:nvPr>
        </p:nvPicPr>
        <p:blipFill>
          <a:blip r:embed="rId2" cstate="print"/>
          <a:srcRect/>
          <a:stretch>
            <a:fillRect/>
          </a:stretch>
        </p:blipFill>
        <p:spPr>
          <a:xfrm>
            <a:off x="1643063" y="0"/>
            <a:ext cx="5349875" cy="6715125"/>
          </a:xfrm>
          <a:noFill/>
        </p:spPr>
      </p:pic>
      <p:sp>
        <p:nvSpPr>
          <p:cNvPr id="60419" name="Text Box 5"/>
          <p:cNvSpPr txBox="1">
            <a:spLocks noChangeAspect="1" noChangeArrowheads="1"/>
          </p:cNvSpPr>
          <p:nvPr/>
        </p:nvSpPr>
        <p:spPr bwMode="auto">
          <a:xfrm>
            <a:off x="7429500" y="5643563"/>
            <a:ext cx="1098550" cy="369887"/>
          </a:xfrm>
          <a:prstGeom prst="rect">
            <a:avLst/>
          </a:prstGeom>
          <a:noFill/>
          <a:ln w="9525">
            <a:noFill/>
            <a:miter lim="800000"/>
            <a:headEnd/>
            <a:tailEnd/>
          </a:ln>
        </p:spPr>
        <p:txBody>
          <a:bodyPr>
            <a:spAutoFit/>
          </a:bodyPr>
          <a:lstStyle/>
          <a:p>
            <a:pPr>
              <a:spcBef>
                <a:spcPct val="50000"/>
              </a:spcBef>
            </a:pPr>
            <a:r>
              <a:rPr lang="ar-SY"/>
              <a:t>الشكل (6)</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457200" y="404813"/>
            <a:ext cx="8229600" cy="5726112"/>
          </a:xfrm>
        </p:spPr>
        <p:txBody>
          <a:bodyPr/>
          <a:lstStyle/>
          <a:p>
            <a:pPr marL="0" indent="168275" algn="just" rtl="1" eaLnBrk="1" hangingPunct="1">
              <a:spcBef>
                <a:spcPts val="1200"/>
              </a:spcBef>
              <a:spcAft>
                <a:spcPts val="1200"/>
              </a:spcAft>
              <a:buFont typeface="Wingdings" pitchFamily="2" charset="2"/>
              <a:buNone/>
            </a:pPr>
            <a:r>
              <a:rPr lang="ar-SA" sz="2600" smtClean="0"/>
              <a:t> </a:t>
            </a:r>
            <a:r>
              <a:rPr lang="en-US" sz="2200" b="1" dirty="0" smtClean="0">
                <a:solidFill>
                  <a:schemeClr val="accent2"/>
                </a:solidFill>
              </a:rPr>
              <a:t>-11</a:t>
            </a:r>
            <a:r>
              <a:rPr lang="ar-SY" sz="2800" b="1" smtClean="0">
                <a:solidFill>
                  <a:schemeClr val="accent2"/>
                </a:solidFill>
              </a:rPr>
              <a:t>توزيع القوى الزلزالية في الطابق الواحد:</a:t>
            </a:r>
          </a:p>
          <a:p>
            <a:pPr marL="0" indent="168275" algn="just" rtl="1" eaLnBrk="1" hangingPunct="1">
              <a:spcBef>
                <a:spcPts val="1200"/>
              </a:spcBef>
              <a:spcAft>
                <a:spcPts val="1200"/>
              </a:spcAft>
              <a:buFont typeface="Wingdings" pitchFamily="2" charset="2"/>
              <a:buNone/>
            </a:pPr>
            <a:r>
              <a:rPr lang="ar-SY" sz="2400" smtClean="0"/>
              <a:t>سنشرح في هذه الفقرة طريقة لتحديد مساهمة كل جملة إنشائية (جدار قص، إطار مربط، إطار) في كل طابق في تحمل حصتها من القص القاعدي. </a:t>
            </a:r>
            <a:endParaRPr lang="ar-SY" sz="2400" u="sng" smtClean="0"/>
          </a:p>
          <a:p>
            <a:pPr marL="0" indent="168275" algn="just" rtl="1" eaLnBrk="1" hangingPunct="1">
              <a:spcBef>
                <a:spcPts val="1200"/>
              </a:spcBef>
              <a:spcAft>
                <a:spcPts val="1200"/>
              </a:spcAft>
              <a:buFont typeface="Wingdings" pitchFamily="2" charset="2"/>
              <a:buNone/>
            </a:pPr>
            <a:r>
              <a:rPr lang="ar-SY" sz="2400" u="sng" smtClean="0"/>
              <a:t>الحالة (1)</a:t>
            </a:r>
            <a:r>
              <a:rPr lang="ar-SY" sz="2400" smtClean="0"/>
              <a:t>: ينطبق مركز الصلابة (أو مركز الدوران) على مركز الكتلة.</a:t>
            </a:r>
          </a:p>
          <a:p>
            <a:pPr marL="0" indent="168275" algn="just" rtl="1" eaLnBrk="1" hangingPunct="1">
              <a:spcBef>
                <a:spcPts val="1200"/>
              </a:spcBef>
              <a:spcAft>
                <a:spcPts val="1200"/>
              </a:spcAft>
            </a:pPr>
            <a:r>
              <a:rPr lang="ar-SY" sz="2400" smtClean="0"/>
              <a:t> يتم فرض أن البلاطات الطابقية (الديفرامات) لا متناهية الصلابة في مستوياتها </a:t>
            </a:r>
            <a:r>
              <a:rPr lang="ar-SA" sz="2400" smtClean="0"/>
              <a:t>مما </a:t>
            </a:r>
            <a:r>
              <a:rPr lang="ar-SY" sz="2400" smtClean="0"/>
              <a:t> </a:t>
            </a:r>
            <a:r>
              <a:rPr lang="ar-SA" sz="2400" smtClean="0"/>
              <a:t>ي</a:t>
            </a:r>
            <a:r>
              <a:rPr lang="ar-SY" sz="2400" smtClean="0"/>
              <a:t>جعل الانتقالات في الطابق الواحد متساوية.</a:t>
            </a:r>
          </a:p>
          <a:p>
            <a:pPr marL="0" indent="168275" algn="just" rtl="1" eaLnBrk="1" hangingPunct="1">
              <a:spcBef>
                <a:spcPts val="1200"/>
              </a:spcBef>
              <a:spcAft>
                <a:spcPts val="1200"/>
              </a:spcAft>
            </a:pPr>
            <a:r>
              <a:rPr lang="ar-SY" sz="2400" smtClean="0"/>
              <a:t> يتم تحليل كل جملة إنشائية بشكل منفصل تحت تأثير واحدة الحمل مطبقة في الطابق المدروس وذلك لتحديد الانتقالات. هذه الانتقالات تحتوي خصائص الجملة الإنشائية وتعكس صلابتها وبالتالي يمكن استعمالها لتحديد القوى الجانبية الحقيقية.</a:t>
            </a:r>
            <a:endParaRPr lang="en-US"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121"/>
          <p:cNvPicPr>
            <a:picLocks noGrp="1" noChangeAspect="1" noChangeArrowheads="1"/>
          </p:cNvPicPr>
          <p:nvPr>
            <p:ph type="body" idx="1"/>
          </p:nvPr>
        </p:nvPicPr>
        <p:blipFill>
          <a:blip r:embed="rId2" cstate="print"/>
          <a:srcRect/>
          <a:stretch>
            <a:fillRect/>
          </a:stretch>
        </p:blipFill>
        <p:spPr>
          <a:xfrm>
            <a:off x="611188" y="404813"/>
            <a:ext cx="7848600" cy="5111750"/>
          </a:xfrm>
          <a:noFill/>
        </p:spPr>
      </p:pic>
      <p:sp>
        <p:nvSpPr>
          <p:cNvPr id="62467" name="Text Box 7"/>
          <p:cNvSpPr txBox="1">
            <a:spLocks noChangeArrowheads="1"/>
          </p:cNvSpPr>
          <p:nvPr/>
        </p:nvSpPr>
        <p:spPr bwMode="auto">
          <a:xfrm>
            <a:off x="4356100" y="5805488"/>
            <a:ext cx="1655763" cy="366712"/>
          </a:xfrm>
          <a:prstGeom prst="rect">
            <a:avLst/>
          </a:prstGeom>
          <a:noFill/>
          <a:ln w="9525">
            <a:noFill/>
            <a:miter lim="800000"/>
            <a:headEnd/>
            <a:tailEnd/>
          </a:ln>
        </p:spPr>
        <p:txBody>
          <a:bodyPr>
            <a:spAutoFit/>
          </a:bodyPr>
          <a:lstStyle/>
          <a:p>
            <a:pPr>
              <a:spcBef>
                <a:spcPct val="50000"/>
              </a:spcBef>
            </a:pPr>
            <a:r>
              <a:rPr lang="ar-SY"/>
              <a:t>الشكل (7)</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3"/>
          <p:cNvSpPr>
            <a:spLocks noGrp="1" noChangeArrowheads="1"/>
          </p:cNvSpPr>
          <p:nvPr>
            <p:ph type="body" idx="1"/>
          </p:nvPr>
        </p:nvSpPr>
        <p:spPr>
          <a:xfrm>
            <a:off x="457200" y="333375"/>
            <a:ext cx="8229600" cy="5797550"/>
          </a:xfrm>
        </p:spPr>
        <p:txBody>
          <a:bodyPr/>
          <a:lstStyle/>
          <a:p>
            <a:pPr marL="0" indent="168275" algn="just" rtl="1" eaLnBrk="1" hangingPunct="1">
              <a:lnSpc>
                <a:spcPct val="115000"/>
              </a:lnSpc>
              <a:spcBef>
                <a:spcPts val="1200"/>
              </a:spcBef>
              <a:spcAft>
                <a:spcPts val="1200"/>
              </a:spcAft>
              <a:buFont typeface="Wingdings" pitchFamily="2" charset="2"/>
              <a:buNone/>
            </a:pPr>
            <a:r>
              <a:rPr lang="ar-SY" sz="2400" dirty="0" smtClean="0"/>
              <a:t>يبين الشكل (</a:t>
            </a:r>
            <a:r>
              <a:rPr lang="en-US" sz="2400" dirty="0" smtClean="0"/>
              <a:t>7a</a:t>
            </a:r>
            <a:r>
              <a:rPr lang="ar-SY" sz="2400" dirty="0" smtClean="0"/>
              <a:t>) مسقط أحد الطوابق في مبنى مبين عليه الجمل الإنشائية              </a:t>
            </a:r>
            <a:r>
              <a:rPr lang="ar-SA" sz="2400" dirty="0" smtClean="0"/>
              <a:t> </a:t>
            </a:r>
            <a:r>
              <a:rPr lang="ar-SY" sz="2400" dirty="0" smtClean="0"/>
              <a:t>   </a:t>
            </a:r>
            <a:br>
              <a:rPr lang="ar-SY" sz="2400" dirty="0" smtClean="0"/>
            </a:br>
            <a:r>
              <a:rPr lang="ar-SY" sz="2400" dirty="0" smtClean="0"/>
              <a:t>                           </a:t>
            </a:r>
            <a:r>
              <a:rPr lang="ar-SA" sz="2400" dirty="0" smtClean="0"/>
              <a:t>التي تقاوم القوى الجانبية باتجاه محدد. عندما تطبق واحدة القوى على كل جملة على حدا ينتج عنها انتقالات في نفس الاتجاه في الطوابق</a:t>
            </a:r>
            <a:r>
              <a:rPr lang="ar-SY" sz="2400" dirty="0" smtClean="0"/>
              <a:t> </a:t>
            </a:r>
            <a:r>
              <a:rPr lang="ar-SA" sz="2400" dirty="0" smtClean="0"/>
              <a:t>قدرها</a:t>
            </a:r>
            <a:r>
              <a:rPr lang="ar-SY" sz="2400" dirty="0" smtClean="0"/>
              <a:t>                    </a:t>
            </a:r>
            <a:r>
              <a:rPr lang="ar-SA" sz="2400" dirty="0" smtClean="0"/>
              <a:t>  </a:t>
            </a:r>
            <a:r>
              <a:rPr lang="ar-SY" sz="2400" dirty="0" smtClean="0"/>
              <a:t/>
            </a:r>
            <a:br>
              <a:rPr lang="ar-SY" sz="2400" dirty="0" smtClean="0"/>
            </a:br>
            <a:r>
              <a:rPr lang="ar-SY" sz="2400" dirty="0" smtClean="0"/>
              <a:t>                           </a:t>
            </a:r>
            <a:r>
              <a:rPr lang="ar-SA" sz="2400" dirty="0" smtClean="0"/>
              <a:t>إذا كان مركز كتلة الطابق ومركز صلابته منطبقين يمكن كتابة معادلة التوازن على النحو التالي :</a:t>
            </a:r>
            <a:endParaRPr lang="en-US" sz="2400" dirty="0" smtClean="0"/>
          </a:p>
          <a:p>
            <a:pPr marL="0" indent="168275" algn="just" rtl="1" eaLnBrk="1" hangingPunct="1">
              <a:lnSpc>
                <a:spcPct val="115000"/>
              </a:lnSpc>
              <a:spcBef>
                <a:spcPts val="1200"/>
              </a:spcBef>
              <a:spcAft>
                <a:spcPts val="1200"/>
              </a:spcAft>
              <a:buFont typeface="Wingdings" pitchFamily="2" charset="2"/>
              <a:buNone/>
            </a:pPr>
            <a:r>
              <a:rPr lang="en-US" sz="2400" dirty="0" smtClean="0"/>
              <a:t> 		(19)</a:t>
            </a:r>
            <a:endParaRPr lang="ar-SA" sz="2400" dirty="0" smtClean="0"/>
          </a:p>
          <a:p>
            <a:pPr marL="0" indent="168275" algn="just" rtl="1" eaLnBrk="1" hangingPunct="1">
              <a:lnSpc>
                <a:spcPct val="115000"/>
              </a:lnSpc>
              <a:spcBef>
                <a:spcPts val="1200"/>
              </a:spcBef>
              <a:spcAft>
                <a:spcPts val="1200"/>
              </a:spcAft>
              <a:buFont typeface="Wingdings" pitchFamily="2" charset="2"/>
              <a:buNone/>
            </a:pPr>
            <a:r>
              <a:rPr lang="ar-SA" sz="2400" dirty="0" smtClean="0"/>
              <a:t>حيث	</a:t>
            </a:r>
            <a:r>
              <a:rPr lang="ar-SY" sz="2400" dirty="0" smtClean="0"/>
              <a:t>    </a:t>
            </a:r>
            <a:r>
              <a:rPr lang="ar-SA" sz="2400" dirty="0" smtClean="0"/>
              <a:t> القوة الزلزالية التي تقاومها الجملة الإنشائية </a:t>
            </a:r>
            <a:r>
              <a:rPr lang="en-US" sz="2400" dirty="0" smtClean="0"/>
              <a:t>j</a:t>
            </a:r>
            <a:r>
              <a:rPr lang="ar-SA" sz="2400" dirty="0" smtClean="0"/>
              <a:t> .(القص المباشر)</a:t>
            </a:r>
          </a:p>
          <a:p>
            <a:pPr marL="0" indent="168275" algn="just" rtl="1" eaLnBrk="1" hangingPunct="1">
              <a:lnSpc>
                <a:spcPct val="115000"/>
              </a:lnSpc>
              <a:spcBef>
                <a:spcPts val="1200"/>
              </a:spcBef>
              <a:spcAft>
                <a:spcPts val="1200"/>
              </a:spcAft>
              <a:buFont typeface="Wingdings" pitchFamily="2" charset="2"/>
              <a:buNone/>
            </a:pPr>
            <a:r>
              <a:rPr lang="ar-SA" sz="2400" dirty="0" smtClean="0"/>
              <a:t>	</a:t>
            </a:r>
            <a:r>
              <a:rPr lang="ar-SY" sz="2400" dirty="0" smtClean="0"/>
              <a:t>    </a:t>
            </a:r>
            <a:r>
              <a:rPr lang="ar-SA" sz="2400" dirty="0" smtClean="0"/>
              <a:t> القوة الزلزالية الكلية المطبقة على الطابق </a:t>
            </a:r>
            <a:r>
              <a:rPr lang="en-US" sz="2400" dirty="0" smtClean="0"/>
              <a:t> i </a:t>
            </a:r>
            <a:r>
              <a:rPr lang="ar-SY" sz="2400" dirty="0" smtClean="0"/>
              <a:t>ف</a:t>
            </a:r>
            <a:r>
              <a:rPr lang="ar-SA" sz="2400" dirty="0" smtClean="0"/>
              <a:t>ي الاتجاه المدروس. </a:t>
            </a:r>
            <a:endParaRPr lang="en-US" sz="2400" dirty="0" smtClean="0"/>
          </a:p>
        </p:txBody>
      </p:sp>
      <p:sp>
        <p:nvSpPr>
          <p:cNvPr id="2048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0482" name="Object 4"/>
          <p:cNvGraphicFramePr>
            <a:graphicFrameLocks noChangeAspect="1"/>
          </p:cNvGraphicFramePr>
          <p:nvPr>
            <p:extLst>
              <p:ext uri="{D42A27DB-BD31-4B8C-83A1-F6EECF244321}">
                <p14:modId xmlns:p14="http://schemas.microsoft.com/office/powerpoint/2010/main" val="1066519854"/>
              </p:ext>
            </p:extLst>
          </p:nvPr>
        </p:nvGraphicFramePr>
        <p:xfrm>
          <a:off x="6216650" y="920117"/>
          <a:ext cx="2160587" cy="288925"/>
        </p:xfrm>
        <a:graphic>
          <a:graphicData uri="http://schemas.openxmlformats.org/presentationml/2006/ole">
            <mc:AlternateContent xmlns:mc="http://schemas.openxmlformats.org/markup-compatibility/2006">
              <mc:Choice xmlns:v="urn:schemas-microsoft-com:vml" Requires="v">
                <p:oleObj spid="_x0000_s20542" name="Equation" r:id="rId3" imgW="698197" imgH="203112" progId="Equation.3">
                  <p:embed/>
                </p:oleObj>
              </mc:Choice>
              <mc:Fallback>
                <p:oleObj name="Equation" r:id="rId3" imgW="698197" imgH="203112" progId="Equation.3">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650" y="920117"/>
                        <a:ext cx="2160587"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0483" name="Object 6"/>
          <p:cNvGraphicFramePr>
            <a:graphicFrameLocks noChangeAspect="1"/>
          </p:cNvGraphicFramePr>
          <p:nvPr>
            <p:extLst>
              <p:ext uri="{D42A27DB-BD31-4B8C-83A1-F6EECF244321}">
                <p14:modId xmlns:p14="http://schemas.microsoft.com/office/powerpoint/2010/main" val="4274586628"/>
              </p:ext>
            </p:extLst>
          </p:nvPr>
        </p:nvGraphicFramePr>
        <p:xfrm>
          <a:off x="6197627" y="1700808"/>
          <a:ext cx="2232025" cy="360362"/>
        </p:xfrm>
        <a:graphic>
          <a:graphicData uri="http://schemas.openxmlformats.org/presentationml/2006/ole">
            <mc:AlternateContent xmlns:mc="http://schemas.openxmlformats.org/markup-compatibility/2006">
              <mc:Choice xmlns:v="urn:schemas-microsoft-com:vml" Requires="v">
                <p:oleObj spid="_x0000_s20543" name="Equation" r:id="rId5" imgW="1193800" imgH="241300" progId="Equation.3">
                  <p:embed/>
                </p:oleObj>
              </mc:Choice>
              <mc:Fallback>
                <p:oleObj name="Equation" r:id="rId5" imgW="1193800" imgH="241300" progId="Equation.3">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7627" y="1700808"/>
                        <a:ext cx="223202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0484" name="Object 8"/>
          <p:cNvGraphicFramePr>
            <a:graphicFrameLocks noChangeAspect="1"/>
          </p:cNvGraphicFramePr>
          <p:nvPr>
            <p:extLst>
              <p:ext uri="{D42A27DB-BD31-4B8C-83A1-F6EECF244321}">
                <p14:modId xmlns:p14="http://schemas.microsoft.com/office/powerpoint/2010/main" val="2997636549"/>
              </p:ext>
            </p:extLst>
          </p:nvPr>
        </p:nvGraphicFramePr>
        <p:xfrm>
          <a:off x="3275856" y="2780928"/>
          <a:ext cx="1873250" cy="576262"/>
        </p:xfrm>
        <a:graphic>
          <a:graphicData uri="http://schemas.openxmlformats.org/presentationml/2006/ole">
            <mc:AlternateContent xmlns:mc="http://schemas.openxmlformats.org/markup-compatibility/2006">
              <mc:Choice xmlns:v="urn:schemas-microsoft-com:vml" Requires="v">
                <p:oleObj spid="_x0000_s20544" name="Equation" r:id="rId7" imgW="647700" imgH="241300" progId="Equation.3">
                  <p:embed/>
                </p:oleObj>
              </mc:Choice>
              <mc:Fallback>
                <p:oleObj name="Equation" r:id="rId7" imgW="647700" imgH="241300" progId="Equation.3">
                  <p:embed/>
                  <p:pic>
                    <p:nvPicPr>
                      <p:cNvPr id="0"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2780928"/>
                        <a:ext cx="187325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0485" name="Object 10"/>
          <p:cNvGraphicFramePr>
            <a:graphicFrameLocks noChangeAspect="1"/>
          </p:cNvGraphicFramePr>
          <p:nvPr>
            <p:extLst>
              <p:ext uri="{D42A27DB-BD31-4B8C-83A1-F6EECF244321}">
                <p14:modId xmlns:p14="http://schemas.microsoft.com/office/powerpoint/2010/main" val="70026586"/>
              </p:ext>
            </p:extLst>
          </p:nvPr>
        </p:nvGraphicFramePr>
        <p:xfrm>
          <a:off x="7377955" y="3501008"/>
          <a:ext cx="506413" cy="549275"/>
        </p:xfrm>
        <a:graphic>
          <a:graphicData uri="http://schemas.openxmlformats.org/presentationml/2006/ole">
            <mc:AlternateContent xmlns:mc="http://schemas.openxmlformats.org/markup-compatibility/2006">
              <mc:Choice xmlns:v="urn:schemas-microsoft-com:vml" Requires="v">
                <p:oleObj spid="_x0000_s20545" name="Equation" r:id="rId9" imgW="215713" imgH="241091" progId="Equation.3">
                  <p:embed/>
                </p:oleObj>
              </mc:Choice>
              <mc:Fallback>
                <p:oleObj name="Equation" r:id="rId9" imgW="215713" imgH="241091" progId="Equation.3">
                  <p:embed/>
                  <p:pic>
                    <p:nvPicPr>
                      <p:cNvPr id="0"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77955" y="3501008"/>
                        <a:ext cx="506413"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13"/>
          <p:cNvGraphicFramePr>
            <a:graphicFrameLocks noChangeAspect="1"/>
          </p:cNvGraphicFramePr>
          <p:nvPr>
            <p:extLst>
              <p:ext uri="{D42A27DB-BD31-4B8C-83A1-F6EECF244321}">
                <p14:modId xmlns:p14="http://schemas.microsoft.com/office/powerpoint/2010/main" val="1378465501"/>
              </p:ext>
            </p:extLst>
          </p:nvPr>
        </p:nvGraphicFramePr>
        <p:xfrm>
          <a:off x="7358063" y="4221088"/>
          <a:ext cx="409575" cy="576263"/>
        </p:xfrm>
        <a:graphic>
          <a:graphicData uri="http://schemas.openxmlformats.org/presentationml/2006/ole">
            <mc:AlternateContent xmlns:mc="http://schemas.openxmlformats.org/markup-compatibility/2006">
              <mc:Choice xmlns:v="urn:schemas-microsoft-com:vml" Requires="v">
                <p:oleObj spid="_x0000_s20546" name="Equation" r:id="rId11" imgW="165028" imgH="228501" progId="Equation.3">
                  <p:embed/>
                </p:oleObj>
              </mc:Choice>
              <mc:Fallback>
                <p:oleObj name="Equation" r:id="rId11" imgW="165028" imgH="228501" progId="Equation.3">
                  <p:embed/>
                  <p:pic>
                    <p:nvPicPr>
                      <p:cNvPr id="0" name="Picture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8063" y="4221088"/>
                        <a:ext cx="4095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3"/>
          <p:cNvSpPr>
            <a:spLocks noGrp="1" noChangeArrowheads="1"/>
          </p:cNvSpPr>
          <p:nvPr>
            <p:ph type="body" idx="1"/>
          </p:nvPr>
        </p:nvSpPr>
        <p:spPr>
          <a:xfrm>
            <a:off x="457200" y="404813"/>
            <a:ext cx="8229600" cy="5726112"/>
          </a:xfrm>
        </p:spPr>
        <p:txBody>
          <a:bodyPr/>
          <a:lstStyle/>
          <a:p>
            <a:pPr marL="0" indent="60325" algn="just" rtl="1" eaLnBrk="1" hangingPunct="1">
              <a:lnSpc>
                <a:spcPct val="115000"/>
              </a:lnSpc>
              <a:spcBef>
                <a:spcPts val="1200"/>
              </a:spcBef>
              <a:spcAft>
                <a:spcPts val="1200"/>
              </a:spcAft>
              <a:buFont typeface="Wingdings" pitchFamily="2" charset="2"/>
              <a:buNone/>
            </a:pPr>
            <a:r>
              <a:rPr lang="ar-SA" sz="2400" dirty="0" smtClean="0"/>
              <a:t>بتطبيق القوى  </a:t>
            </a:r>
            <a:r>
              <a:rPr lang="ar-SY" sz="2400" dirty="0" smtClean="0"/>
              <a:t>  </a:t>
            </a:r>
            <a:r>
              <a:rPr lang="ar-SA" sz="2400" dirty="0" smtClean="0"/>
              <a:t>( </a:t>
            </a:r>
            <a:r>
              <a:rPr lang="en-US" sz="2400" dirty="0" smtClean="0"/>
              <a:t>j=1,    ,m</a:t>
            </a:r>
            <a:r>
              <a:rPr lang="ar-SA" sz="2400" dirty="0" smtClean="0"/>
              <a:t> ) على الجمل الإنشائية في الطابق </a:t>
            </a:r>
            <a:r>
              <a:rPr lang="en-US" sz="2400" dirty="0" smtClean="0"/>
              <a:t>i</a:t>
            </a:r>
            <a:r>
              <a:rPr lang="ar-SA" sz="2400" dirty="0" smtClean="0"/>
              <a:t> تنتقل انتقالاً متساوياً قدره </a:t>
            </a:r>
            <a:r>
              <a:rPr lang="ar-SY" sz="2400" dirty="0" smtClean="0"/>
              <a:t>    </a:t>
            </a:r>
            <a:r>
              <a:rPr lang="ar-SA" sz="2400" dirty="0" smtClean="0"/>
              <a:t>وبتطبيق مبادئ نظرية المرونة نكتب:</a:t>
            </a:r>
            <a:endParaRPr lang="en-US" sz="2400" dirty="0" smtClean="0"/>
          </a:p>
          <a:p>
            <a:pPr marL="0" indent="60325" algn="just" rtl="1" eaLnBrk="1" hangingPunct="1">
              <a:lnSpc>
                <a:spcPct val="115000"/>
              </a:lnSpc>
              <a:spcBef>
                <a:spcPts val="1200"/>
              </a:spcBef>
              <a:spcAft>
                <a:spcPts val="1200"/>
              </a:spcAft>
              <a:buFont typeface="Wingdings" pitchFamily="2" charset="2"/>
              <a:buNone/>
            </a:pPr>
            <a:r>
              <a:rPr lang="en-US" sz="2400" dirty="0" smtClean="0"/>
              <a:t>		(20)</a:t>
            </a:r>
            <a:endParaRPr lang="ar-SY" sz="2400" dirty="0" smtClean="0"/>
          </a:p>
          <a:p>
            <a:pPr marL="0" indent="60325" algn="just" rtl="1" eaLnBrk="1" hangingPunct="1">
              <a:lnSpc>
                <a:spcPct val="115000"/>
              </a:lnSpc>
              <a:spcBef>
                <a:spcPts val="1200"/>
              </a:spcBef>
              <a:spcAft>
                <a:spcPts val="1200"/>
              </a:spcAft>
              <a:buFont typeface="Wingdings" pitchFamily="2" charset="2"/>
              <a:buNone/>
            </a:pPr>
            <a:r>
              <a:rPr lang="ar-SY" sz="2400" dirty="0" smtClean="0"/>
              <a:t>نعوض العلاقة (20) في العلاقة (19) فينتج :</a:t>
            </a:r>
            <a:endParaRPr lang="en-US" sz="2400" dirty="0" smtClean="0"/>
          </a:p>
          <a:p>
            <a:pPr marL="0" indent="60325" algn="just" rtl="1" eaLnBrk="1" hangingPunct="1">
              <a:lnSpc>
                <a:spcPct val="115000"/>
              </a:lnSpc>
              <a:spcBef>
                <a:spcPts val="1200"/>
              </a:spcBef>
              <a:spcAft>
                <a:spcPts val="1200"/>
              </a:spcAft>
              <a:buFont typeface="Wingdings" pitchFamily="2" charset="2"/>
              <a:buNone/>
            </a:pPr>
            <a:r>
              <a:rPr lang="en-US" sz="2400" dirty="0" smtClean="0"/>
              <a:t>		</a:t>
            </a:r>
            <a:r>
              <a:rPr lang="ar-SY" sz="2400" dirty="0" smtClean="0"/>
              <a:t>(21)</a:t>
            </a:r>
          </a:p>
          <a:p>
            <a:pPr marL="0" indent="60325" algn="just" rtl="1" eaLnBrk="1" hangingPunct="1">
              <a:lnSpc>
                <a:spcPct val="115000"/>
              </a:lnSpc>
              <a:spcBef>
                <a:spcPts val="900"/>
              </a:spcBef>
              <a:spcAft>
                <a:spcPts val="900"/>
              </a:spcAft>
              <a:buFont typeface="Wingdings" pitchFamily="2" charset="2"/>
              <a:buNone/>
            </a:pPr>
            <a:r>
              <a:rPr lang="ar-SY" sz="2400" dirty="0" smtClean="0"/>
              <a:t>نعوض هذه العلاقة في العلاقة (20) ينتج :</a:t>
            </a:r>
            <a:endParaRPr lang="en-US" sz="2400" dirty="0" smtClean="0"/>
          </a:p>
          <a:p>
            <a:pPr marL="0" indent="60325" algn="just" rtl="1" eaLnBrk="1" hangingPunct="1">
              <a:lnSpc>
                <a:spcPct val="115000"/>
              </a:lnSpc>
              <a:spcBef>
                <a:spcPts val="1200"/>
              </a:spcBef>
              <a:spcAft>
                <a:spcPts val="1200"/>
              </a:spcAft>
              <a:buFont typeface="Wingdings" pitchFamily="2" charset="2"/>
              <a:buNone/>
            </a:pPr>
            <a:r>
              <a:rPr lang="en-US" sz="2400" dirty="0" smtClean="0"/>
              <a:t> 		</a:t>
            </a:r>
            <a:r>
              <a:rPr lang="ar-SY" sz="2400" dirty="0" smtClean="0"/>
              <a:t>(22)</a:t>
            </a:r>
          </a:p>
          <a:p>
            <a:pPr marL="0" indent="60325" algn="just" rtl="1" eaLnBrk="1" hangingPunct="1">
              <a:lnSpc>
                <a:spcPct val="115000"/>
              </a:lnSpc>
              <a:spcBef>
                <a:spcPts val="1200"/>
              </a:spcBef>
              <a:spcAft>
                <a:spcPts val="1200"/>
              </a:spcAft>
              <a:buFont typeface="Wingdings" pitchFamily="2" charset="2"/>
              <a:buNone/>
            </a:pPr>
            <a:r>
              <a:rPr lang="ar-SY" sz="2400" dirty="0" smtClean="0"/>
              <a:t>حيث:                تمثل صلابة الجملة </a:t>
            </a:r>
            <a:r>
              <a:rPr lang="en-US" sz="2400" dirty="0" smtClean="0"/>
              <a:t>j</a:t>
            </a:r>
            <a:r>
              <a:rPr lang="ar-SY" sz="2400" dirty="0" smtClean="0"/>
              <a:t> عند الطابق </a:t>
            </a:r>
            <a:r>
              <a:rPr lang="en-US" sz="2400" dirty="0" smtClean="0"/>
              <a:t>i</a:t>
            </a:r>
            <a:r>
              <a:rPr lang="ar-SY" sz="2400" dirty="0" smtClean="0"/>
              <a:t>. في الاتجاه المدروس.</a:t>
            </a:r>
            <a:endParaRPr lang="en-US" sz="2400" dirty="0" smtClean="0"/>
          </a:p>
        </p:txBody>
      </p:sp>
      <p:sp>
        <p:nvSpPr>
          <p:cNvPr id="215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1506" name="Object 4"/>
          <p:cNvGraphicFramePr>
            <a:graphicFrameLocks noChangeAspect="1"/>
          </p:cNvGraphicFramePr>
          <p:nvPr/>
        </p:nvGraphicFramePr>
        <p:xfrm>
          <a:off x="6804025" y="476250"/>
          <a:ext cx="436563" cy="504825"/>
        </p:xfrm>
        <a:graphic>
          <a:graphicData uri="http://schemas.openxmlformats.org/presentationml/2006/ole">
            <mc:AlternateContent xmlns:mc="http://schemas.openxmlformats.org/markup-compatibility/2006">
              <mc:Choice xmlns:v="urn:schemas-microsoft-com:vml" Requires="v">
                <p:oleObj spid="_x0000_s21578" name="Equation" r:id="rId3" imgW="215713" imgH="241091" progId="Equation.3">
                  <p:embed/>
                </p:oleObj>
              </mc:Choice>
              <mc:Fallback>
                <p:oleObj name="Equation" r:id="rId3" imgW="215713" imgH="241091" progId="Equation.3">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476250"/>
                        <a:ext cx="436563"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1507" name="Object 7"/>
          <p:cNvGraphicFramePr>
            <a:graphicFrameLocks noChangeAspect="1"/>
          </p:cNvGraphicFramePr>
          <p:nvPr/>
        </p:nvGraphicFramePr>
        <p:xfrm>
          <a:off x="7019925" y="908050"/>
          <a:ext cx="376238" cy="477838"/>
        </p:xfrm>
        <a:graphic>
          <a:graphicData uri="http://schemas.openxmlformats.org/presentationml/2006/ole">
            <mc:AlternateContent xmlns:mc="http://schemas.openxmlformats.org/markup-compatibility/2006">
              <mc:Choice xmlns:v="urn:schemas-microsoft-com:vml" Requires="v">
                <p:oleObj spid="_x0000_s21579" name="Equation" r:id="rId5" imgW="190500" imgH="228600" progId="Equation.3">
                  <p:embed/>
                </p:oleObj>
              </mc:Choice>
              <mc:Fallback>
                <p:oleObj name="Equation" r:id="rId5" imgW="190500" imgH="228600" progId="Equation.3">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908050"/>
                        <a:ext cx="376238"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1508" name="Object 9"/>
          <p:cNvGraphicFramePr>
            <a:graphicFrameLocks noChangeAspect="1"/>
          </p:cNvGraphicFramePr>
          <p:nvPr/>
        </p:nvGraphicFramePr>
        <p:xfrm>
          <a:off x="900113" y="1341438"/>
          <a:ext cx="2952750" cy="863600"/>
        </p:xfrm>
        <a:graphic>
          <a:graphicData uri="http://schemas.openxmlformats.org/presentationml/2006/ole">
            <mc:AlternateContent xmlns:mc="http://schemas.openxmlformats.org/markup-compatibility/2006">
              <mc:Choice xmlns:v="urn:schemas-microsoft-com:vml" Requires="v">
                <p:oleObj spid="_x0000_s21580" name="Equation" r:id="rId7" imgW="1269449" imgH="469696" progId="Equation.3">
                  <p:embed/>
                </p:oleObj>
              </mc:Choice>
              <mc:Fallback>
                <p:oleObj name="Equation" r:id="rId7" imgW="1269449" imgH="469696" progId="Equation.3">
                  <p:embed/>
                  <p:pic>
                    <p:nvPicPr>
                      <p:cNvPr id="0"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1341438"/>
                        <a:ext cx="29527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6" name="Rectangle 12"/>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ar-LB"/>
          </a:p>
        </p:txBody>
      </p:sp>
      <p:graphicFrame>
        <p:nvGraphicFramePr>
          <p:cNvPr id="21509" name="Object 11"/>
          <p:cNvGraphicFramePr>
            <a:graphicFrameLocks noChangeAspect="1"/>
          </p:cNvGraphicFramePr>
          <p:nvPr/>
        </p:nvGraphicFramePr>
        <p:xfrm>
          <a:off x="971550" y="2708275"/>
          <a:ext cx="3671888" cy="936625"/>
        </p:xfrm>
        <a:graphic>
          <a:graphicData uri="http://schemas.openxmlformats.org/presentationml/2006/ole">
            <mc:AlternateContent xmlns:mc="http://schemas.openxmlformats.org/markup-compatibility/2006">
              <mc:Choice xmlns:v="urn:schemas-microsoft-com:vml" Requires="v">
                <p:oleObj spid="_x0000_s21581" name="Equation" r:id="rId9" imgW="1930400" imgH="584200" progId="Equation.3">
                  <p:embed/>
                </p:oleObj>
              </mc:Choice>
              <mc:Fallback>
                <p:oleObj name="Equation" r:id="rId9" imgW="1930400" imgH="584200" progId="Equation.3">
                  <p:embed/>
                  <p:pic>
                    <p:nvPicPr>
                      <p:cNvPr id="0"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2708275"/>
                        <a:ext cx="3671888"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1510" name="Object 13"/>
          <p:cNvGraphicFramePr>
            <a:graphicFrameLocks noChangeAspect="1"/>
          </p:cNvGraphicFramePr>
          <p:nvPr/>
        </p:nvGraphicFramePr>
        <p:xfrm>
          <a:off x="1042988" y="4076700"/>
          <a:ext cx="2501900" cy="1125538"/>
        </p:xfrm>
        <a:graphic>
          <a:graphicData uri="http://schemas.openxmlformats.org/presentationml/2006/ole">
            <mc:AlternateContent xmlns:mc="http://schemas.openxmlformats.org/markup-compatibility/2006">
              <mc:Choice xmlns:v="urn:schemas-microsoft-com:vml" Requires="v">
                <p:oleObj spid="_x0000_s21582" name="Equation" r:id="rId11" imgW="939392" imgH="583947" progId="Equation.3">
                  <p:embed/>
                </p:oleObj>
              </mc:Choice>
              <mc:Fallback>
                <p:oleObj name="Equation" r:id="rId11" imgW="939392" imgH="583947" progId="Equation.3">
                  <p:embed/>
                  <p:pic>
                    <p:nvPicPr>
                      <p:cNvPr id="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2988" y="4076700"/>
                        <a:ext cx="2501900"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8"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1511" name="Object 15"/>
          <p:cNvGraphicFramePr>
            <a:graphicFrameLocks noChangeAspect="1"/>
          </p:cNvGraphicFramePr>
          <p:nvPr/>
        </p:nvGraphicFramePr>
        <p:xfrm>
          <a:off x="6732588" y="5084763"/>
          <a:ext cx="1152525" cy="552450"/>
        </p:xfrm>
        <a:graphic>
          <a:graphicData uri="http://schemas.openxmlformats.org/presentationml/2006/ole">
            <mc:AlternateContent xmlns:mc="http://schemas.openxmlformats.org/markup-compatibility/2006">
              <mc:Choice xmlns:v="urn:schemas-microsoft-com:vml" Requires="v">
                <p:oleObj spid="_x0000_s21583" name="Equation" r:id="rId13" imgW="647700" imgH="241300" progId="Equation.3">
                  <p:embed/>
                </p:oleObj>
              </mc:Choice>
              <mc:Fallback>
                <p:oleObj name="Equation" r:id="rId13" imgW="647700" imgH="241300" progId="Equation.3">
                  <p:embed/>
                  <p:pic>
                    <p:nvPicPr>
                      <p:cNvPr id="0" name="Picture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5084763"/>
                        <a:ext cx="115252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3"/>
          <p:cNvSpPr>
            <a:spLocks noGrp="1" noChangeArrowheads="1"/>
          </p:cNvSpPr>
          <p:nvPr>
            <p:ph type="body" idx="1"/>
          </p:nvPr>
        </p:nvSpPr>
        <p:spPr>
          <a:xfrm>
            <a:off x="457200" y="404813"/>
            <a:ext cx="8229600" cy="5726112"/>
          </a:xfrm>
        </p:spPr>
        <p:txBody>
          <a:bodyPr/>
          <a:lstStyle/>
          <a:p>
            <a:pPr marL="0" indent="288925" algn="just" rtl="1" eaLnBrk="1" hangingPunct="1">
              <a:lnSpc>
                <a:spcPct val="115000"/>
              </a:lnSpc>
              <a:spcBef>
                <a:spcPts val="1200"/>
              </a:spcBef>
              <a:spcAft>
                <a:spcPts val="1200"/>
              </a:spcAft>
              <a:buFont typeface="Wingdings" pitchFamily="2" charset="2"/>
              <a:buNone/>
            </a:pPr>
            <a:r>
              <a:rPr lang="ar-SY" sz="2400" dirty="0" smtClean="0"/>
              <a:t>يعرف مركز الصلابة أو الدوران على أنه نقطة من الطابق إذا مرت فيها محصلة القوى الزلزالية </a:t>
            </a:r>
            <a:r>
              <a:rPr lang="en-US" sz="2400" dirty="0" smtClean="0"/>
              <a:t>   </a:t>
            </a:r>
            <a:r>
              <a:rPr lang="ar-SY" sz="2400" dirty="0" smtClean="0"/>
              <a:t> لن تحدث دوراناً وبالتالي لن يخضع الطابق إلى عزم فتل وعليه يحدد إحداثيات مركز صلابة الطابق</a:t>
            </a:r>
            <a:r>
              <a:rPr lang="en-US" sz="2400" dirty="0" smtClean="0"/>
              <a:t>i </a:t>
            </a:r>
            <a:r>
              <a:rPr lang="ar-SY" sz="2400" dirty="0" smtClean="0"/>
              <a:t> بتطبيق معادلات التوازن:</a:t>
            </a:r>
            <a:endParaRPr lang="en-US" sz="2400" dirty="0" smtClean="0"/>
          </a:p>
          <a:p>
            <a:pPr marL="0" indent="288925" algn="just" rtl="1" eaLnBrk="1" hangingPunct="1">
              <a:lnSpc>
                <a:spcPct val="115000"/>
              </a:lnSpc>
              <a:spcBef>
                <a:spcPts val="1200"/>
              </a:spcBef>
              <a:spcAft>
                <a:spcPts val="1200"/>
              </a:spcAft>
              <a:buFont typeface="Wingdings" pitchFamily="2" charset="2"/>
              <a:buNone/>
            </a:pPr>
            <a:r>
              <a:rPr lang="en-US" sz="2400" dirty="0" smtClean="0"/>
              <a:t> 			,        </a:t>
            </a:r>
          </a:p>
          <a:p>
            <a:pPr marL="0" indent="288925" algn="just" rtl="1" eaLnBrk="1" hangingPunct="1">
              <a:lnSpc>
                <a:spcPct val="115000"/>
              </a:lnSpc>
              <a:spcBef>
                <a:spcPts val="1200"/>
              </a:spcBef>
              <a:spcAft>
                <a:spcPts val="1200"/>
              </a:spcAft>
              <a:buFont typeface="Wingdings" pitchFamily="2" charset="2"/>
              <a:buNone/>
            </a:pPr>
            <a:r>
              <a:rPr lang="ar-SY" sz="2400" dirty="0" smtClean="0"/>
              <a:t>نبدل العلاقة (22) في هاتين العلاقتين فينتج احداثيي مركز الصلابة:</a:t>
            </a:r>
            <a:endParaRPr lang="en-US" sz="2400" dirty="0" smtClean="0"/>
          </a:p>
          <a:p>
            <a:pPr marL="0" indent="288925" algn="just" rtl="1" eaLnBrk="1" hangingPunct="1">
              <a:lnSpc>
                <a:spcPct val="115000"/>
              </a:lnSpc>
              <a:spcBef>
                <a:spcPts val="1200"/>
              </a:spcBef>
              <a:spcAft>
                <a:spcPts val="1200"/>
              </a:spcAft>
              <a:buFont typeface="Wingdings" pitchFamily="2" charset="2"/>
              <a:buNone/>
            </a:pPr>
            <a:r>
              <a:rPr lang="en-US" sz="2400" dirty="0" smtClean="0"/>
              <a:t>(23a,d)</a:t>
            </a:r>
            <a:r>
              <a:rPr lang="ar-SY" sz="2400" dirty="0" smtClean="0"/>
              <a:t>	</a:t>
            </a:r>
            <a:r>
              <a:rPr lang="en-US" sz="2400" dirty="0" smtClean="0"/>
              <a:t>			,</a:t>
            </a:r>
          </a:p>
        </p:txBody>
      </p:sp>
      <p:sp>
        <p:nvSpPr>
          <p:cNvPr id="2253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2530" name="Object 4"/>
          <p:cNvGraphicFramePr>
            <a:graphicFrameLocks noChangeAspect="1"/>
          </p:cNvGraphicFramePr>
          <p:nvPr>
            <p:extLst>
              <p:ext uri="{D42A27DB-BD31-4B8C-83A1-F6EECF244321}">
                <p14:modId xmlns:p14="http://schemas.microsoft.com/office/powerpoint/2010/main" val="1168380650"/>
              </p:ext>
            </p:extLst>
          </p:nvPr>
        </p:nvGraphicFramePr>
        <p:xfrm>
          <a:off x="6803925" y="836712"/>
          <a:ext cx="360363" cy="504825"/>
        </p:xfrm>
        <a:graphic>
          <a:graphicData uri="http://schemas.openxmlformats.org/presentationml/2006/ole">
            <mc:AlternateContent xmlns:mc="http://schemas.openxmlformats.org/markup-compatibility/2006">
              <mc:Choice xmlns:v="urn:schemas-microsoft-com:vml" Requires="v">
                <p:oleObj spid="_x0000_s22590" name="Equation" r:id="rId3" imgW="165028" imgH="228501" progId="Equation.3">
                  <p:embed/>
                </p:oleObj>
              </mc:Choice>
              <mc:Fallback>
                <p:oleObj name="Equation" r:id="rId3" imgW="165028" imgH="228501" progId="Equation.3">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925" y="836712"/>
                        <a:ext cx="360363"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2531" name="Object 6"/>
          <p:cNvGraphicFramePr>
            <a:graphicFrameLocks noChangeAspect="1"/>
          </p:cNvGraphicFramePr>
          <p:nvPr/>
        </p:nvGraphicFramePr>
        <p:xfrm>
          <a:off x="1403350" y="1773238"/>
          <a:ext cx="2881313" cy="935037"/>
        </p:xfrm>
        <a:graphic>
          <a:graphicData uri="http://schemas.openxmlformats.org/presentationml/2006/ole">
            <mc:AlternateContent xmlns:mc="http://schemas.openxmlformats.org/markup-compatibility/2006">
              <mc:Choice xmlns:v="urn:schemas-microsoft-com:vml" Requires="v">
                <p:oleObj spid="_x0000_s22591" name="Equation" r:id="rId5" imgW="1193800" imgH="482600" progId="Equation.3">
                  <p:embed/>
                </p:oleObj>
              </mc:Choice>
              <mc:Fallback>
                <p:oleObj name="Equation" r:id="rId5" imgW="1193800" imgH="482600" progId="Equation.3">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1773238"/>
                        <a:ext cx="2881313"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8" name="Rectangle 9"/>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ar-LB"/>
          </a:p>
        </p:txBody>
      </p:sp>
      <p:graphicFrame>
        <p:nvGraphicFramePr>
          <p:cNvPr id="22532" name="Object 8"/>
          <p:cNvGraphicFramePr>
            <a:graphicFrameLocks noChangeAspect="1"/>
          </p:cNvGraphicFramePr>
          <p:nvPr/>
        </p:nvGraphicFramePr>
        <p:xfrm>
          <a:off x="5219700" y="1773238"/>
          <a:ext cx="2952750" cy="935037"/>
        </p:xfrm>
        <a:graphic>
          <a:graphicData uri="http://schemas.openxmlformats.org/presentationml/2006/ole">
            <mc:AlternateContent xmlns:mc="http://schemas.openxmlformats.org/markup-compatibility/2006">
              <mc:Choice xmlns:v="urn:schemas-microsoft-com:vml" Requires="v">
                <p:oleObj spid="_x0000_s22592" name="Equation" r:id="rId7" imgW="1180588" imgH="482391" progId="Equation.3">
                  <p:embed/>
                </p:oleObj>
              </mc:Choice>
              <mc:Fallback>
                <p:oleObj name="Equation" r:id="rId7" imgW="1180588" imgH="482391" progId="Equation.3">
                  <p:embed/>
                  <p:pic>
                    <p:nvPicPr>
                      <p:cNvPr id="0"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1773238"/>
                        <a:ext cx="2952750"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9" name="Rectangle 11"/>
          <p:cNvSpPr>
            <a:spLocks noChangeArrowheads="1"/>
          </p:cNvSpPr>
          <p:nvPr/>
        </p:nvSpPr>
        <p:spPr bwMode="auto">
          <a:xfrm>
            <a:off x="0" y="2957513"/>
            <a:ext cx="9144000" cy="0"/>
          </a:xfrm>
          <a:prstGeom prst="rect">
            <a:avLst/>
          </a:prstGeom>
          <a:noFill/>
          <a:ln w="9525">
            <a:noFill/>
            <a:miter lim="800000"/>
            <a:headEnd/>
            <a:tailEnd/>
          </a:ln>
        </p:spPr>
        <p:txBody>
          <a:bodyPr wrap="none" anchor="ctr">
            <a:spAutoFit/>
          </a:bodyPr>
          <a:lstStyle/>
          <a:p>
            <a:endParaRPr lang="ar-LB"/>
          </a:p>
        </p:txBody>
      </p:sp>
      <p:graphicFrame>
        <p:nvGraphicFramePr>
          <p:cNvPr id="22533" name="Object 10"/>
          <p:cNvGraphicFramePr>
            <a:graphicFrameLocks noChangeAspect="1"/>
          </p:cNvGraphicFramePr>
          <p:nvPr/>
        </p:nvGraphicFramePr>
        <p:xfrm>
          <a:off x="1258888" y="3213100"/>
          <a:ext cx="2305050" cy="1655763"/>
        </p:xfrm>
        <a:graphic>
          <a:graphicData uri="http://schemas.openxmlformats.org/presentationml/2006/ole">
            <mc:AlternateContent xmlns:mc="http://schemas.openxmlformats.org/markup-compatibility/2006">
              <mc:Choice xmlns:v="urn:schemas-microsoft-com:vml" Requires="v">
                <p:oleObj spid="_x0000_s22593" name="Equation" r:id="rId9" imgW="990170" imgH="939392" progId="Equation.3">
                  <p:embed/>
                </p:oleObj>
              </mc:Choice>
              <mc:Fallback>
                <p:oleObj name="Equation" r:id="rId9" imgW="990170" imgH="939392" progId="Equation.3">
                  <p:embed/>
                  <p:pic>
                    <p:nvPicPr>
                      <p:cNvPr id="0"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8888" y="3213100"/>
                        <a:ext cx="2305050" cy="165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0" name="Rectangle 13"/>
          <p:cNvSpPr>
            <a:spLocks noChangeArrowheads="1"/>
          </p:cNvSpPr>
          <p:nvPr/>
        </p:nvSpPr>
        <p:spPr bwMode="auto">
          <a:xfrm>
            <a:off x="0" y="2957513"/>
            <a:ext cx="9144000" cy="0"/>
          </a:xfrm>
          <a:prstGeom prst="rect">
            <a:avLst/>
          </a:prstGeom>
          <a:noFill/>
          <a:ln w="9525">
            <a:noFill/>
            <a:miter lim="800000"/>
            <a:headEnd/>
            <a:tailEnd/>
          </a:ln>
        </p:spPr>
        <p:txBody>
          <a:bodyPr wrap="none" anchor="ctr">
            <a:spAutoFit/>
          </a:bodyPr>
          <a:lstStyle/>
          <a:p>
            <a:endParaRPr lang="ar-LB"/>
          </a:p>
        </p:txBody>
      </p:sp>
      <p:graphicFrame>
        <p:nvGraphicFramePr>
          <p:cNvPr id="22534" name="Object 12"/>
          <p:cNvGraphicFramePr>
            <a:graphicFrameLocks noChangeAspect="1"/>
          </p:cNvGraphicFramePr>
          <p:nvPr/>
        </p:nvGraphicFramePr>
        <p:xfrm>
          <a:off x="4427538" y="3213100"/>
          <a:ext cx="2087562" cy="1584325"/>
        </p:xfrm>
        <a:graphic>
          <a:graphicData uri="http://schemas.openxmlformats.org/presentationml/2006/ole">
            <mc:AlternateContent xmlns:mc="http://schemas.openxmlformats.org/markup-compatibility/2006">
              <mc:Choice xmlns:v="urn:schemas-microsoft-com:vml" Requires="v">
                <p:oleObj spid="_x0000_s22594" name="Equation" r:id="rId11" imgW="1002865" imgH="939392" progId="Equation.3">
                  <p:embed/>
                </p:oleObj>
              </mc:Choice>
              <mc:Fallback>
                <p:oleObj name="Equation" r:id="rId11" imgW="1002865" imgH="939392" progId="Equation.3">
                  <p:embed/>
                  <p:pic>
                    <p:nvPicPr>
                      <p:cNvPr id="0" name="Picture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7538" y="3213100"/>
                        <a:ext cx="2087562"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Rectangle 3"/>
          <p:cNvSpPr>
            <a:spLocks noGrp="1" noChangeArrowheads="1"/>
          </p:cNvSpPr>
          <p:nvPr>
            <p:ph type="body" idx="1"/>
          </p:nvPr>
        </p:nvSpPr>
        <p:spPr>
          <a:xfrm>
            <a:off x="457200" y="404813"/>
            <a:ext cx="8229600" cy="5726112"/>
          </a:xfrm>
        </p:spPr>
        <p:txBody>
          <a:bodyPr/>
          <a:lstStyle/>
          <a:p>
            <a:pPr marL="0" indent="228600" algn="just" rtl="1" eaLnBrk="1" hangingPunct="1">
              <a:spcBef>
                <a:spcPts val="1200"/>
              </a:spcBef>
              <a:spcAft>
                <a:spcPts val="1200"/>
              </a:spcAft>
              <a:buFont typeface="Wingdings" pitchFamily="2" charset="2"/>
              <a:buNone/>
            </a:pPr>
            <a:r>
              <a:rPr lang="ar-SY" sz="2400" u="sng" smtClean="0"/>
              <a:t>الحالة(2</a:t>
            </a:r>
            <a:r>
              <a:rPr lang="ar-SY" sz="2400" smtClean="0"/>
              <a:t>):عندما لا ينطبق مركز الصلابة على مركز الكتلة بلا مركزية قدرها </a:t>
            </a:r>
            <a:r>
              <a:rPr lang="en-US" sz="2400" dirty="0" smtClean="0"/>
              <a:t>e</a:t>
            </a:r>
            <a:endParaRPr lang="ar-SY" sz="2400" smtClean="0"/>
          </a:p>
          <a:p>
            <a:pPr marL="0" indent="228600" algn="just" rtl="1" eaLnBrk="1" hangingPunct="1">
              <a:spcBef>
                <a:spcPts val="1200"/>
              </a:spcBef>
              <a:spcAft>
                <a:spcPts val="1200"/>
              </a:spcAft>
              <a:buFont typeface="Wingdings" pitchFamily="2" charset="2"/>
              <a:buNone/>
            </a:pPr>
            <a:r>
              <a:rPr lang="ar-SY" sz="2400" smtClean="0"/>
              <a:t>يجب أن تقام الجمل الإنشائية قوى قص إضافية ناتجة عن الفتل الناتج من ضرب القوة الزلزالية الطابقية باللامركزية وتحدد قوة القص الإضافي بالعلاقة التالية :</a:t>
            </a:r>
            <a:endParaRPr lang="en-US" sz="2400" dirty="0" smtClean="0"/>
          </a:p>
          <a:p>
            <a:pPr marL="0" indent="228600" algn="just" rtl="1" eaLnBrk="1" hangingPunct="1">
              <a:spcBef>
                <a:spcPts val="1200"/>
              </a:spcBef>
              <a:spcAft>
                <a:spcPts val="1200"/>
              </a:spcAft>
              <a:buFont typeface="Wingdings" pitchFamily="2" charset="2"/>
              <a:buNone/>
            </a:pPr>
            <a:r>
              <a:rPr lang="en-US" sz="2400" dirty="0" smtClean="0"/>
              <a:t> 	</a:t>
            </a:r>
            <a:r>
              <a:rPr lang="ar-SY" sz="2400" smtClean="0"/>
              <a:t>(24)</a:t>
            </a:r>
            <a:endParaRPr lang="en-US" sz="2400" dirty="0" smtClean="0"/>
          </a:p>
          <a:p>
            <a:pPr marL="0" indent="228600" algn="just" rtl="1" eaLnBrk="1" hangingPunct="1">
              <a:spcBef>
                <a:spcPts val="1200"/>
              </a:spcBef>
              <a:spcAft>
                <a:spcPts val="1200"/>
              </a:spcAft>
              <a:buFont typeface="Wingdings" pitchFamily="2" charset="2"/>
              <a:buNone/>
            </a:pPr>
            <a:r>
              <a:rPr lang="en-US" sz="2400" dirty="0" smtClean="0"/>
              <a:t>	</a:t>
            </a:r>
            <a:r>
              <a:rPr lang="ar-SY" sz="2400" smtClean="0"/>
              <a:t>(25)</a:t>
            </a:r>
          </a:p>
          <a:p>
            <a:pPr marL="0" indent="228600" algn="just" rtl="1" eaLnBrk="1" hangingPunct="1">
              <a:spcBef>
                <a:spcPts val="1200"/>
              </a:spcBef>
              <a:spcAft>
                <a:spcPts val="1200"/>
              </a:spcAft>
              <a:buFont typeface="Wingdings" pitchFamily="2" charset="2"/>
              <a:buNone/>
            </a:pPr>
            <a:r>
              <a:rPr lang="ar-SY" sz="2400" smtClean="0"/>
              <a:t>حيث:</a:t>
            </a:r>
          </a:p>
          <a:p>
            <a:pPr marL="0" indent="228600" algn="just" rtl="1" eaLnBrk="1" hangingPunct="1">
              <a:spcBef>
                <a:spcPts val="1200"/>
              </a:spcBef>
              <a:spcAft>
                <a:spcPts val="1200"/>
              </a:spcAft>
              <a:buFont typeface="Wingdings" pitchFamily="2" charset="2"/>
              <a:buNone/>
            </a:pPr>
            <a:r>
              <a:rPr lang="ar-SY" sz="2400" smtClean="0"/>
              <a:t>     بعد الجملة الإنشائية (جدار القص ، الإطار ،.....) المقاومة للقوى الزلزالية عن مركز الصلابة .</a:t>
            </a:r>
            <a:endParaRPr lang="en-US" sz="2400" dirty="0" smtClean="0"/>
          </a:p>
          <a:p>
            <a:pPr marL="0" indent="228600" algn="just" rtl="1" eaLnBrk="1" hangingPunct="1">
              <a:spcBef>
                <a:spcPts val="1200"/>
              </a:spcBef>
              <a:spcAft>
                <a:spcPts val="1200"/>
              </a:spcAft>
              <a:buFont typeface="Wingdings" pitchFamily="2" charset="2"/>
              <a:buNone/>
            </a:pPr>
            <a:r>
              <a:rPr lang="ar-SY" sz="2400" smtClean="0"/>
              <a:t>   </a:t>
            </a:r>
            <a:r>
              <a:rPr lang="en-US" sz="2400" dirty="0" smtClean="0"/>
              <a:t> </a:t>
            </a:r>
            <a:r>
              <a:rPr lang="ar-SY" sz="2400" smtClean="0"/>
              <a:t>تساوي اللامركزية </a:t>
            </a:r>
            <a:r>
              <a:rPr lang="en-US" sz="2400" dirty="0" smtClean="0"/>
              <a:t> e</a:t>
            </a:r>
            <a:r>
              <a:rPr lang="ar-SY" sz="2400" smtClean="0"/>
              <a:t>أو</a:t>
            </a:r>
            <a:r>
              <a:rPr lang="en-US" sz="2400" dirty="0" smtClean="0"/>
              <a:t> </a:t>
            </a:r>
            <a:r>
              <a:rPr lang="ar-SY" sz="2400" smtClean="0"/>
              <a:t>    </a:t>
            </a:r>
            <a:r>
              <a:rPr lang="en-US" sz="2400" dirty="0" smtClean="0"/>
              <a:t> </a:t>
            </a:r>
            <a:r>
              <a:rPr lang="ar-SY" sz="2400" smtClean="0"/>
              <a:t>أيهما أكبر في حالة الطريقة الستاتيكية الأولى حيث</a:t>
            </a:r>
            <a:r>
              <a:rPr lang="en-US" sz="2400" dirty="0" smtClean="0"/>
              <a:t> </a:t>
            </a:r>
            <a:r>
              <a:rPr lang="ar-SY" sz="2400" smtClean="0"/>
              <a:t>   </a:t>
            </a:r>
            <a:r>
              <a:rPr lang="en-US" sz="2400" dirty="0" smtClean="0"/>
              <a:t> </a:t>
            </a:r>
            <a:r>
              <a:rPr lang="ar-SY" sz="2400" smtClean="0"/>
              <a:t>   تساوي %5 من بعد البناء المتعامد مع منحى القوة الزلزالية. </a:t>
            </a:r>
            <a:endParaRPr lang="en-US" sz="2400" dirty="0" smtClean="0"/>
          </a:p>
        </p:txBody>
      </p:sp>
      <p:sp>
        <p:nvSpPr>
          <p:cNvPr id="2356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3554" name="Object 4"/>
          <p:cNvGraphicFramePr>
            <a:graphicFrameLocks noChangeAspect="1"/>
          </p:cNvGraphicFramePr>
          <p:nvPr/>
        </p:nvGraphicFramePr>
        <p:xfrm>
          <a:off x="2700338" y="1989138"/>
          <a:ext cx="1871662" cy="792162"/>
        </p:xfrm>
        <a:graphic>
          <a:graphicData uri="http://schemas.openxmlformats.org/presentationml/2006/ole">
            <mc:AlternateContent xmlns:mc="http://schemas.openxmlformats.org/markup-compatibility/2006">
              <mc:Choice xmlns:v="urn:schemas-microsoft-com:vml" Requires="v">
                <p:oleObj spid="_x0000_s23626" name="Equation" r:id="rId3" imgW="1104900" imgH="482600" progId="Equation.3">
                  <p:embed/>
                </p:oleObj>
              </mc:Choice>
              <mc:Fallback>
                <p:oleObj name="Equation" r:id="rId3" imgW="1104900" imgH="482600" progId="Equation.3">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989138"/>
                        <a:ext cx="1871662"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2"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23555" name="Object 6"/>
          <p:cNvGraphicFramePr>
            <a:graphicFrameLocks noChangeAspect="1"/>
          </p:cNvGraphicFramePr>
          <p:nvPr/>
        </p:nvGraphicFramePr>
        <p:xfrm>
          <a:off x="2843213" y="2997200"/>
          <a:ext cx="1079500" cy="420688"/>
        </p:xfrm>
        <a:graphic>
          <a:graphicData uri="http://schemas.openxmlformats.org/presentationml/2006/ole">
            <mc:AlternateContent xmlns:mc="http://schemas.openxmlformats.org/markup-compatibility/2006">
              <mc:Choice xmlns:v="urn:schemas-microsoft-com:vml" Requires="v">
                <p:oleObj spid="_x0000_s23627" name="Equation" r:id="rId5" imgW="545863" imgH="228501" progId="Equation.3">
                  <p:embed/>
                </p:oleObj>
              </mc:Choice>
              <mc:Fallback>
                <p:oleObj name="Equation" r:id="rId5" imgW="545863" imgH="228501" progId="Equation.3">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2997200"/>
                        <a:ext cx="1079500"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3556" name="Object 8"/>
          <p:cNvGraphicFramePr>
            <a:graphicFrameLocks noChangeAspect="1"/>
          </p:cNvGraphicFramePr>
          <p:nvPr/>
        </p:nvGraphicFramePr>
        <p:xfrm>
          <a:off x="8027988" y="4076700"/>
          <a:ext cx="381000" cy="476250"/>
        </p:xfrm>
        <a:graphic>
          <a:graphicData uri="http://schemas.openxmlformats.org/presentationml/2006/ole">
            <mc:AlternateContent xmlns:mc="http://schemas.openxmlformats.org/markup-compatibility/2006">
              <mc:Choice xmlns:v="urn:schemas-microsoft-com:vml" Requires="v">
                <p:oleObj spid="_x0000_s23628" name="Equation" r:id="rId7" imgW="190417" imgH="241195" progId="Equation.3">
                  <p:embed/>
                </p:oleObj>
              </mc:Choice>
              <mc:Fallback>
                <p:oleObj name="Equation" r:id="rId7" imgW="190417" imgH="241195" progId="Equation.3">
                  <p:embed/>
                  <p:pic>
                    <p:nvPicPr>
                      <p:cNvPr id="0"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7988" y="4076700"/>
                        <a:ext cx="3810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3557" name="Object 11"/>
          <p:cNvGraphicFramePr>
            <a:graphicFrameLocks noChangeAspect="1"/>
          </p:cNvGraphicFramePr>
          <p:nvPr>
            <p:extLst>
              <p:ext uri="{D42A27DB-BD31-4B8C-83A1-F6EECF244321}">
                <p14:modId xmlns:p14="http://schemas.microsoft.com/office/powerpoint/2010/main" val="4029153187"/>
              </p:ext>
            </p:extLst>
          </p:nvPr>
        </p:nvGraphicFramePr>
        <p:xfrm>
          <a:off x="8101013" y="5157192"/>
          <a:ext cx="276225" cy="360362"/>
        </p:xfrm>
        <a:graphic>
          <a:graphicData uri="http://schemas.openxmlformats.org/presentationml/2006/ole">
            <mc:AlternateContent xmlns:mc="http://schemas.openxmlformats.org/markup-compatibility/2006">
              <mc:Choice xmlns:v="urn:schemas-microsoft-com:vml" Requires="v">
                <p:oleObj spid="_x0000_s23629" name="Equation" r:id="rId9" imgW="126780" imgH="164814" progId="Equation.3">
                  <p:embed/>
                </p:oleObj>
              </mc:Choice>
              <mc:Fallback>
                <p:oleObj name="Equation" r:id="rId9" imgW="126780" imgH="164814" progId="Equation.3">
                  <p:embed/>
                  <p:pic>
                    <p:nvPicPr>
                      <p:cNvPr id="0"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01013" y="5157192"/>
                        <a:ext cx="27622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5"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23558" name="Object 15"/>
          <p:cNvGraphicFramePr>
            <a:graphicFrameLocks noChangeAspect="1"/>
          </p:cNvGraphicFramePr>
          <p:nvPr/>
        </p:nvGraphicFramePr>
        <p:xfrm>
          <a:off x="5148263" y="5084763"/>
          <a:ext cx="468312" cy="401637"/>
        </p:xfrm>
        <a:graphic>
          <a:graphicData uri="http://schemas.openxmlformats.org/presentationml/2006/ole">
            <mc:AlternateContent xmlns:mc="http://schemas.openxmlformats.org/markup-compatibility/2006">
              <mc:Choice xmlns:v="urn:schemas-microsoft-com:vml" Requires="v">
                <p:oleObj spid="_x0000_s23630" name="Equation" r:id="rId11" imgW="266584" imgH="228501" progId="Equation.3">
                  <p:embed/>
                </p:oleObj>
              </mc:Choice>
              <mc:Fallback>
                <p:oleObj name="Equation" r:id="rId11" imgW="266584" imgH="228501" progId="Equation.3">
                  <p:embed/>
                  <p:pic>
                    <p:nvPicPr>
                      <p:cNvPr id="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8263" y="5084763"/>
                        <a:ext cx="468312"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6"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3559" name="Object 17"/>
          <p:cNvGraphicFramePr>
            <a:graphicFrameLocks noChangeAspect="1"/>
          </p:cNvGraphicFramePr>
          <p:nvPr/>
        </p:nvGraphicFramePr>
        <p:xfrm>
          <a:off x="7596188" y="5589588"/>
          <a:ext cx="790575" cy="373062"/>
        </p:xfrm>
        <a:graphic>
          <a:graphicData uri="http://schemas.openxmlformats.org/presentationml/2006/ole">
            <mc:AlternateContent xmlns:mc="http://schemas.openxmlformats.org/markup-compatibility/2006">
              <mc:Choice xmlns:v="urn:schemas-microsoft-com:vml" Requires="v">
                <p:oleObj spid="_x0000_s23631" name="Equation" r:id="rId13" imgW="266584" imgH="228501" progId="Equation.3">
                  <p:embed/>
                </p:oleObj>
              </mc:Choice>
              <mc:Fallback>
                <p:oleObj name="Equation" r:id="rId13" imgW="266584" imgH="228501" progId="Equation.3">
                  <p:embed/>
                  <p:pic>
                    <p:nvPicPr>
                      <p:cNvPr id="0" name="Picture 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96188" y="5589588"/>
                        <a:ext cx="790575"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idx="1"/>
          </p:nvPr>
        </p:nvSpPr>
        <p:spPr>
          <a:xfrm>
            <a:off x="468313" y="1412875"/>
            <a:ext cx="8229600" cy="3600450"/>
          </a:xfrm>
        </p:spPr>
        <p:txBody>
          <a:bodyPr/>
          <a:lstStyle/>
          <a:p>
            <a:pPr marL="0" indent="288925" algn="just" rtl="1" eaLnBrk="1" hangingPunct="1">
              <a:buFont typeface="Wingdings" pitchFamily="2" charset="2"/>
              <a:buNone/>
            </a:pPr>
            <a:r>
              <a:rPr lang="ar-SY" sz="2400" smtClean="0"/>
              <a:t>أما في حالة الطريقة الستاتيكية الثانية فإن                       ويجب الانتباه إلى أن        تضاف أو تطرح بحيث يكون القص الكلي الناتج اكبر ما يمكن.</a:t>
            </a:r>
            <a:endParaRPr lang="en-US" sz="2400" dirty="0" smtClean="0"/>
          </a:p>
        </p:txBody>
      </p:sp>
      <p:sp>
        <p:nvSpPr>
          <p:cNvPr id="245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4578" name="Object 4"/>
          <p:cNvGraphicFramePr>
            <a:graphicFrameLocks noChangeAspect="1"/>
          </p:cNvGraphicFramePr>
          <p:nvPr/>
        </p:nvGraphicFramePr>
        <p:xfrm>
          <a:off x="2555875" y="1484313"/>
          <a:ext cx="1511300" cy="404812"/>
        </p:xfrm>
        <a:graphic>
          <a:graphicData uri="http://schemas.openxmlformats.org/presentationml/2006/ole">
            <mc:AlternateContent xmlns:mc="http://schemas.openxmlformats.org/markup-compatibility/2006">
              <mc:Choice xmlns:v="urn:schemas-microsoft-com:vml" Requires="v">
                <p:oleObj spid="_x0000_s24602" name="Equation" r:id="rId3" imgW="711200" imgH="228600" progId="Equation.3">
                  <p:embed/>
                </p:oleObj>
              </mc:Choice>
              <mc:Fallback>
                <p:oleObj name="Equation" r:id="rId3" imgW="711200" imgH="2286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484313"/>
                        <a:ext cx="151130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4579" name="Object 6"/>
          <p:cNvGraphicFramePr>
            <a:graphicFrameLocks noChangeAspect="1"/>
          </p:cNvGraphicFramePr>
          <p:nvPr/>
        </p:nvGraphicFramePr>
        <p:xfrm>
          <a:off x="7308850" y="1844675"/>
          <a:ext cx="720725" cy="361950"/>
        </p:xfrm>
        <a:graphic>
          <a:graphicData uri="http://schemas.openxmlformats.org/presentationml/2006/ole">
            <mc:AlternateContent xmlns:mc="http://schemas.openxmlformats.org/markup-compatibility/2006">
              <mc:Choice xmlns:v="urn:schemas-microsoft-com:vml" Requires="v">
                <p:oleObj spid="_x0000_s24603" name="Equation" r:id="rId5" imgW="241300" imgH="228600" progId="Equation.3">
                  <p:embed/>
                </p:oleObj>
              </mc:Choice>
              <mc:Fallback>
                <p:oleObj name="Equation" r:id="rId5" imgW="241300" imgH="228600"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850" y="1844675"/>
                        <a:ext cx="72072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3"/>
          <p:cNvSpPr>
            <a:spLocks noGrp="1" noChangeArrowheads="1"/>
          </p:cNvSpPr>
          <p:nvPr>
            <p:ph type="body" idx="1"/>
          </p:nvPr>
        </p:nvSpPr>
        <p:spPr>
          <a:xfrm>
            <a:off x="457200" y="476250"/>
            <a:ext cx="8229600" cy="5654675"/>
          </a:xfrm>
        </p:spPr>
        <p:txBody>
          <a:bodyPr/>
          <a:lstStyle/>
          <a:p>
            <a:pPr marL="0" indent="280988" algn="just" rtl="1" eaLnBrk="1" hangingPunct="1">
              <a:buFont typeface="Wingdings" pitchFamily="2" charset="2"/>
              <a:buNone/>
            </a:pPr>
            <a:r>
              <a:rPr lang="en-US" sz="2800" b="1" dirty="0" smtClean="0">
                <a:solidFill>
                  <a:schemeClr val="accent2"/>
                </a:solidFill>
              </a:rPr>
              <a:t>12</a:t>
            </a:r>
            <a:r>
              <a:rPr lang="ar-SY" sz="2800" b="1" dirty="0" smtClean="0">
                <a:solidFill>
                  <a:schemeClr val="accent2"/>
                </a:solidFill>
              </a:rPr>
              <a:t>- تراكبات الأحمال :</a:t>
            </a:r>
          </a:p>
          <a:p>
            <a:pPr marL="0" indent="280988" algn="just" rtl="1" eaLnBrk="1" hangingPunct="1">
              <a:lnSpc>
                <a:spcPct val="115000"/>
              </a:lnSpc>
              <a:buFont typeface="Wingdings" pitchFamily="2" charset="2"/>
              <a:buNone/>
            </a:pPr>
            <a:r>
              <a:rPr lang="ar-SY" sz="2400" dirty="0" smtClean="0"/>
              <a:t>تصميم المباني والمنشآت الخرسانة وكل الأجزاء المكونة لها لمقاومة أفعال الزلازل يجب أن تحقق تراكبات الأحمال التالية :</a:t>
            </a:r>
            <a:endParaRPr lang="en-US" sz="2400" dirty="0" smtClean="0"/>
          </a:p>
          <a:p>
            <a:pPr marL="0" indent="280988" algn="just" rtl="1" eaLnBrk="1" hangingPunct="1">
              <a:lnSpc>
                <a:spcPct val="115000"/>
              </a:lnSpc>
              <a:buFont typeface="Wingdings" pitchFamily="2" charset="2"/>
              <a:buNone/>
            </a:pPr>
            <a:r>
              <a:rPr lang="en-US" sz="2400" dirty="0" smtClean="0"/>
              <a:t>		(26)</a:t>
            </a:r>
          </a:p>
          <a:p>
            <a:pPr marL="0" indent="280988" algn="just" rtl="1" eaLnBrk="1" hangingPunct="1">
              <a:lnSpc>
                <a:spcPct val="115000"/>
              </a:lnSpc>
              <a:buFont typeface="Wingdings" pitchFamily="2" charset="2"/>
              <a:buNone/>
            </a:pPr>
            <a:r>
              <a:rPr lang="en-US" sz="2400" dirty="0" smtClean="0"/>
              <a:t>		(27)</a:t>
            </a:r>
          </a:p>
          <a:p>
            <a:pPr marL="0" indent="280988" algn="just" rtl="1" eaLnBrk="1" hangingPunct="1">
              <a:lnSpc>
                <a:spcPct val="115000"/>
              </a:lnSpc>
              <a:buFont typeface="Wingdings" pitchFamily="2" charset="2"/>
              <a:buNone/>
            </a:pPr>
            <a:r>
              <a:rPr lang="en-US" sz="2400" dirty="0" smtClean="0"/>
              <a:t>		(28)</a:t>
            </a:r>
            <a:endParaRPr lang="ar-SY" sz="2400" dirty="0" smtClean="0"/>
          </a:p>
          <a:p>
            <a:pPr marL="0" indent="280988" algn="just" rtl="1" eaLnBrk="1" hangingPunct="1">
              <a:lnSpc>
                <a:spcPct val="115000"/>
              </a:lnSpc>
              <a:buFont typeface="Wingdings" pitchFamily="2" charset="2"/>
              <a:buNone/>
            </a:pPr>
            <a:r>
              <a:rPr lang="ar-SY" sz="2400" dirty="0" smtClean="0"/>
              <a:t>حيث </a:t>
            </a:r>
            <a:r>
              <a:rPr lang="en-US" sz="2400" dirty="0" smtClean="0"/>
              <a:t>S</a:t>
            </a:r>
            <a:r>
              <a:rPr lang="ar-SY" sz="2400" dirty="0" smtClean="0"/>
              <a:t>،</a:t>
            </a:r>
            <a:r>
              <a:rPr lang="en-US" sz="2400" dirty="0" smtClean="0"/>
              <a:t>L</a:t>
            </a:r>
            <a:r>
              <a:rPr lang="ar-SY" sz="2400" dirty="0" smtClean="0"/>
              <a:t>،</a:t>
            </a:r>
            <a:r>
              <a:rPr lang="en-US" sz="2400" dirty="0" smtClean="0"/>
              <a:t>D</a:t>
            </a:r>
            <a:r>
              <a:rPr lang="ar-SY" sz="2400" dirty="0" smtClean="0"/>
              <a:t> الأفعال الناتجة عن الأحمال الميتة والحية والثلج على الترتيب.</a:t>
            </a:r>
          </a:p>
          <a:p>
            <a:pPr marL="0" indent="280988" algn="just" rtl="1" eaLnBrk="1" hangingPunct="1">
              <a:lnSpc>
                <a:spcPct val="115000"/>
              </a:lnSpc>
              <a:buFont typeface="Wingdings" pitchFamily="2" charset="2"/>
              <a:buNone/>
            </a:pPr>
            <a:r>
              <a:rPr lang="ar-SY" sz="2400" dirty="0" smtClean="0"/>
              <a:t> </a:t>
            </a:r>
            <a:r>
              <a:rPr lang="en-US" sz="2400" dirty="0" smtClean="0"/>
              <a:t>   </a:t>
            </a:r>
            <a:r>
              <a:rPr lang="ar-SY" sz="2400" dirty="0" smtClean="0"/>
              <a:t>تساوي 1.0 للأسقف في المواقع ذات التجمعات العامة وفي الأماكن التي تتجاوز فيها الأحمال الحية</a:t>
            </a:r>
            <a:r>
              <a:rPr lang="en-US" sz="2400" dirty="0" smtClean="0"/>
              <a:t>         </a:t>
            </a:r>
            <a:r>
              <a:rPr lang="ar-SY" sz="2400" dirty="0" smtClean="0"/>
              <a:t>  وتساوي 0.5 لباقي المواقع .</a:t>
            </a:r>
          </a:p>
          <a:p>
            <a:pPr marL="0" indent="280988" algn="just" rtl="1" eaLnBrk="1" hangingPunct="1">
              <a:lnSpc>
                <a:spcPct val="115000"/>
              </a:lnSpc>
              <a:buFont typeface="Wingdings" pitchFamily="2" charset="2"/>
              <a:buNone/>
            </a:pPr>
            <a:r>
              <a:rPr lang="ar-SY" sz="2400" dirty="0" smtClean="0"/>
              <a:t> </a:t>
            </a:r>
            <a:r>
              <a:rPr lang="en-US" sz="2400" dirty="0" smtClean="0"/>
              <a:t>  </a:t>
            </a:r>
            <a:r>
              <a:rPr lang="ar-SY" sz="2400" dirty="0" smtClean="0"/>
              <a:t>وتساوي 0.7 للأسقف النهائية ذات الأشكال الخاصة والتي لا تسمح بطرح الثلج بعيداً عن المنشأ وتساوي </a:t>
            </a:r>
            <a:r>
              <a:rPr lang="en-US" sz="2400" dirty="0" smtClean="0"/>
              <a:t>0.2</a:t>
            </a:r>
            <a:r>
              <a:rPr lang="ar-SY" sz="2400" dirty="0" smtClean="0"/>
              <a:t>  لباقي أشكال الأسقف النهائية.</a:t>
            </a:r>
            <a:endParaRPr lang="en-US" sz="2400" dirty="0" smtClean="0"/>
          </a:p>
        </p:txBody>
      </p:sp>
      <p:sp>
        <p:nvSpPr>
          <p:cNvPr id="256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5602" name="Object 4"/>
          <p:cNvGraphicFramePr>
            <a:graphicFrameLocks noChangeAspect="1"/>
          </p:cNvGraphicFramePr>
          <p:nvPr/>
        </p:nvGraphicFramePr>
        <p:xfrm>
          <a:off x="1908175" y="1989138"/>
          <a:ext cx="1284288" cy="304800"/>
        </p:xfrm>
        <a:graphic>
          <a:graphicData uri="http://schemas.openxmlformats.org/presentationml/2006/ole">
            <mc:AlternateContent xmlns:mc="http://schemas.openxmlformats.org/markup-compatibility/2006">
              <mc:Choice xmlns:v="urn:schemas-microsoft-com:vml" Requires="v">
                <p:oleObj spid="_x0000_s25674" name="Equation" r:id="rId3" imgW="748975" imgH="177723" progId="Equation.3">
                  <p:embed/>
                </p:oleObj>
              </mc:Choice>
              <mc:Fallback>
                <p:oleObj name="Equation" r:id="rId3" imgW="748975" imgH="177723" progId="Equation.3">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989138"/>
                        <a:ext cx="12842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5603" name="Object 6"/>
          <p:cNvGraphicFramePr>
            <a:graphicFrameLocks noChangeAspect="1"/>
          </p:cNvGraphicFramePr>
          <p:nvPr/>
        </p:nvGraphicFramePr>
        <p:xfrm>
          <a:off x="1908175" y="2420938"/>
          <a:ext cx="2951163" cy="365125"/>
        </p:xfrm>
        <a:graphic>
          <a:graphicData uri="http://schemas.openxmlformats.org/presentationml/2006/ole">
            <mc:AlternateContent xmlns:mc="http://schemas.openxmlformats.org/markup-compatibility/2006">
              <mc:Choice xmlns:v="urn:schemas-microsoft-com:vml" Requires="v">
                <p:oleObj spid="_x0000_s25675" name="Equation" r:id="rId5" imgW="1764534" imgH="215806" progId="Equation.3">
                  <p:embed/>
                </p:oleObj>
              </mc:Choice>
              <mc:Fallback>
                <p:oleObj name="Equation" r:id="rId5" imgW="1764534" imgH="215806" progId="Equation.3">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2420938"/>
                        <a:ext cx="295116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5604" name="Object 8"/>
          <p:cNvGraphicFramePr>
            <a:graphicFrameLocks noChangeAspect="1"/>
          </p:cNvGraphicFramePr>
          <p:nvPr/>
        </p:nvGraphicFramePr>
        <p:xfrm>
          <a:off x="1979613" y="2924175"/>
          <a:ext cx="2016125" cy="360363"/>
        </p:xfrm>
        <a:graphic>
          <a:graphicData uri="http://schemas.openxmlformats.org/presentationml/2006/ole">
            <mc:AlternateContent xmlns:mc="http://schemas.openxmlformats.org/markup-compatibility/2006">
              <mc:Choice xmlns:v="urn:schemas-microsoft-com:vml" Requires="v">
                <p:oleObj spid="_x0000_s25676" name="Equation" r:id="rId7" imgW="1040948" imgH="203112" progId="Equation.3">
                  <p:embed/>
                </p:oleObj>
              </mc:Choice>
              <mc:Fallback>
                <p:oleObj name="Equation" r:id="rId7" imgW="1040948" imgH="203112" progId="Equation.3">
                  <p:embed/>
                  <p:pic>
                    <p:nvPicPr>
                      <p:cNvPr id="0"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2924175"/>
                        <a:ext cx="2016125"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5605" name="Object 10"/>
          <p:cNvGraphicFramePr>
            <a:graphicFrameLocks noChangeAspect="1"/>
          </p:cNvGraphicFramePr>
          <p:nvPr/>
        </p:nvGraphicFramePr>
        <p:xfrm>
          <a:off x="8027988" y="3933825"/>
          <a:ext cx="246062" cy="333375"/>
        </p:xfrm>
        <a:graphic>
          <a:graphicData uri="http://schemas.openxmlformats.org/presentationml/2006/ole">
            <mc:AlternateContent xmlns:mc="http://schemas.openxmlformats.org/markup-compatibility/2006">
              <mc:Choice xmlns:v="urn:schemas-microsoft-com:vml" Requires="v">
                <p:oleObj spid="_x0000_s25677" name="Equation" r:id="rId9" imgW="164885" imgH="215619" progId="Equation.3">
                  <p:embed/>
                </p:oleObj>
              </mc:Choice>
              <mc:Fallback>
                <p:oleObj name="Equation" r:id="rId9" imgW="164885" imgH="215619" progId="Equation.3">
                  <p:embed/>
                  <p:pic>
                    <p:nvPicPr>
                      <p:cNvPr id="0"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7988" y="3933825"/>
                        <a:ext cx="246062"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5606" name="Object 12"/>
          <p:cNvGraphicFramePr>
            <a:graphicFrameLocks noChangeAspect="1"/>
          </p:cNvGraphicFramePr>
          <p:nvPr/>
        </p:nvGraphicFramePr>
        <p:xfrm>
          <a:off x="8101013" y="4797425"/>
          <a:ext cx="298450" cy="360363"/>
        </p:xfrm>
        <a:graphic>
          <a:graphicData uri="http://schemas.openxmlformats.org/presentationml/2006/ole">
            <mc:AlternateContent xmlns:mc="http://schemas.openxmlformats.org/markup-compatibility/2006">
              <mc:Choice xmlns:v="urn:schemas-microsoft-com:vml" Requires="v">
                <p:oleObj spid="_x0000_s25678" name="Equation" r:id="rId11" imgW="177569" imgH="215619" progId="Equation.3">
                  <p:embed/>
                </p:oleObj>
              </mc:Choice>
              <mc:Fallback>
                <p:oleObj name="Equation" r:id="rId11" imgW="177569" imgH="215619" progId="Equation.3">
                  <p:embed/>
                  <p:pic>
                    <p:nvPicPr>
                      <p:cNvPr id="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1013" y="4797425"/>
                        <a:ext cx="29845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4" name="Rectangle 1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ar-LB"/>
          </a:p>
        </p:txBody>
      </p:sp>
      <p:graphicFrame>
        <p:nvGraphicFramePr>
          <p:cNvPr id="25607" name="Object 14"/>
          <p:cNvGraphicFramePr>
            <a:graphicFrameLocks noChangeAspect="1"/>
          </p:cNvGraphicFramePr>
          <p:nvPr/>
        </p:nvGraphicFramePr>
        <p:xfrm>
          <a:off x="5076825" y="4378325"/>
          <a:ext cx="935038" cy="358775"/>
        </p:xfrm>
        <a:graphic>
          <a:graphicData uri="http://schemas.openxmlformats.org/presentationml/2006/ole">
            <mc:AlternateContent xmlns:mc="http://schemas.openxmlformats.org/markup-compatibility/2006">
              <mc:Choice xmlns:v="urn:schemas-microsoft-com:vml" Requires="v">
                <p:oleObj spid="_x0000_s25679" name="Equation" r:id="rId13" imgW="558558" imgH="203112" progId="Equation.3">
                  <p:embed/>
                </p:oleObj>
              </mc:Choice>
              <mc:Fallback>
                <p:oleObj name="Equation" r:id="rId13" imgW="558558" imgH="203112" progId="Equation.3">
                  <p:embed/>
                  <p:pic>
                    <p:nvPicPr>
                      <p:cNvPr id="0" name="Picture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6825" y="4378325"/>
                        <a:ext cx="93503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3"/>
          <p:cNvSpPr>
            <a:spLocks noGrp="1" noChangeArrowheads="1"/>
          </p:cNvSpPr>
          <p:nvPr>
            <p:ph type="body" idx="1"/>
          </p:nvPr>
        </p:nvSpPr>
        <p:spPr>
          <a:xfrm>
            <a:off x="457200" y="404813"/>
            <a:ext cx="8229600" cy="5726112"/>
          </a:xfrm>
        </p:spPr>
        <p:txBody>
          <a:bodyPr/>
          <a:lstStyle/>
          <a:p>
            <a:pPr marL="0" indent="228600" algn="just" rtl="1" eaLnBrk="1" hangingPunct="1">
              <a:lnSpc>
                <a:spcPct val="115000"/>
              </a:lnSpc>
              <a:buFont typeface="Wingdings" pitchFamily="2" charset="2"/>
              <a:buNone/>
            </a:pPr>
            <a:r>
              <a:rPr lang="en-US" sz="2400" i="1" dirty="0" smtClean="0"/>
              <a:t>E</a:t>
            </a:r>
            <a:r>
              <a:rPr lang="ar-SY" sz="2400" dirty="0" smtClean="0"/>
              <a:t>الأفعال الناتجة عن الزلازل وتحدد بالعلاقة التالية:</a:t>
            </a:r>
            <a:endParaRPr lang="en-US" sz="2400" dirty="0" smtClean="0"/>
          </a:p>
          <a:p>
            <a:pPr marL="0" indent="228600" algn="just" rtl="1" eaLnBrk="1" hangingPunct="1">
              <a:lnSpc>
                <a:spcPct val="115000"/>
              </a:lnSpc>
              <a:buFont typeface="Wingdings" pitchFamily="2" charset="2"/>
              <a:buNone/>
            </a:pPr>
            <a:r>
              <a:rPr lang="en-US" sz="2400" dirty="0" smtClean="0"/>
              <a:t>		(29)</a:t>
            </a:r>
            <a:endParaRPr lang="ar-SY" sz="2400" dirty="0" smtClean="0"/>
          </a:p>
          <a:p>
            <a:pPr marL="0" indent="228600" algn="just" rtl="1" eaLnBrk="1" hangingPunct="1">
              <a:lnSpc>
                <a:spcPct val="115000"/>
              </a:lnSpc>
              <a:buFont typeface="Wingdings" pitchFamily="2" charset="2"/>
              <a:buNone/>
            </a:pPr>
            <a:r>
              <a:rPr lang="ar-SY" sz="2400" dirty="0" smtClean="0"/>
              <a:t> </a:t>
            </a:r>
            <a:r>
              <a:rPr lang="en-US" sz="2400" dirty="0" smtClean="0"/>
              <a:t>   </a:t>
            </a:r>
            <a:r>
              <a:rPr lang="ar-SY" sz="2400" dirty="0" smtClean="0"/>
              <a:t>الأفعال الناتجة عن الهزة الأرضية وتحسب من القص القاعدي </a:t>
            </a:r>
            <a:r>
              <a:rPr lang="en-US" sz="2400" dirty="0" smtClean="0"/>
              <a:t>V</a:t>
            </a:r>
            <a:r>
              <a:rPr lang="ar-SY" sz="2400" dirty="0" smtClean="0"/>
              <a:t> المحدد وفقاً للفقرة (3) .</a:t>
            </a:r>
          </a:p>
          <a:p>
            <a:pPr marL="0" indent="228600" algn="just" rtl="1" eaLnBrk="1" hangingPunct="1">
              <a:lnSpc>
                <a:spcPct val="115000"/>
              </a:lnSpc>
              <a:buFont typeface="Wingdings" pitchFamily="2" charset="2"/>
              <a:buNone/>
            </a:pPr>
            <a:r>
              <a:rPr lang="ar-SY" sz="2400" dirty="0" smtClean="0"/>
              <a:t> </a:t>
            </a:r>
            <a:r>
              <a:rPr lang="en-US" sz="2400" dirty="0" smtClean="0"/>
              <a:t>   </a:t>
            </a:r>
            <a:r>
              <a:rPr lang="ar-SY" sz="2400" dirty="0" smtClean="0"/>
              <a:t>معامل الوثوقية وعدم التقرير المحدد وفقاً للفقرة (8).</a:t>
            </a:r>
          </a:p>
          <a:p>
            <a:pPr marL="0" indent="228600" algn="just" rtl="1" eaLnBrk="1" hangingPunct="1">
              <a:lnSpc>
                <a:spcPct val="115000"/>
              </a:lnSpc>
              <a:buFont typeface="Wingdings" pitchFamily="2" charset="2"/>
              <a:buNone/>
            </a:pPr>
            <a:r>
              <a:rPr lang="ar-SY" sz="2400" dirty="0" smtClean="0"/>
              <a:t> </a:t>
            </a:r>
            <a:r>
              <a:rPr lang="en-US" sz="2400" dirty="0" smtClean="0"/>
              <a:t>  </a:t>
            </a:r>
            <a:r>
              <a:rPr lang="ar-SY" sz="2400" dirty="0" smtClean="0"/>
              <a:t>الأفعال الناتجة عن المركبة الشاقوليه للهزة الأرضية </a:t>
            </a:r>
            <a:r>
              <a:rPr lang="ar-SY" sz="2400" dirty="0" err="1" smtClean="0"/>
              <a:t>و</a:t>
            </a:r>
            <a:r>
              <a:rPr lang="ar-SA" sz="2400" dirty="0" smtClean="0"/>
              <a:t>ت</a:t>
            </a:r>
            <a:r>
              <a:rPr lang="ar-SY" sz="2400" dirty="0" smtClean="0"/>
              <a:t>عطى بالعلاقة التالية :</a:t>
            </a:r>
            <a:endParaRPr lang="en-US" sz="2400" dirty="0" smtClean="0"/>
          </a:p>
          <a:p>
            <a:pPr marL="0" indent="228600" algn="just" rtl="1" eaLnBrk="1" hangingPunct="1">
              <a:lnSpc>
                <a:spcPct val="115000"/>
              </a:lnSpc>
              <a:buFont typeface="Wingdings" pitchFamily="2" charset="2"/>
              <a:buNone/>
            </a:pPr>
            <a:r>
              <a:rPr lang="en-US" sz="2400" dirty="0" smtClean="0"/>
              <a:t>		(30)</a:t>
            </a:r>
            <a:endParaRPr lang="ar-SY" sz="2400" dirty="0" smtClean="0"/>
          </a:p>
          <a:p>
            <a:pPr marL="0" indent="228600" algn="just" rtl="1" eaLnBrk="1" hangingPunct="1">
              <a:lnSpc>
                <a:spcPct val="115000"/>
              </a:lnSpc>
              <a:buFont typeface="Wingdings" pitchFamily="2" charset="2"/>
              <a:buNone/>
            </a:pPr>
            <a:r>
              <a:rPr lang="ar-SY" sz="2400" dirty="0" smtClean="0"/>
              <a:t>بتعويض العلاقة (</a:t>
            </a:r>
            <a:r>
              <a:rPr lang="en-US" sz="2400" dirty="0" smtClean="0"/>
              <a:t>30</a:t>
            </a:r>
            <a:r>
              <a:rPr lang="ar-SY" sz="2400" dirty="0" smtClean="0"/>
              <a:t>) في العلاقة (29) والناتج في العلاقتين (27) ، (28) ينتج العلاقات التالية :</a:t>
            </a:r>
            <a:endParaRPr lang="en-US" sz="2400" dirty="0" smtClean="0"/>
          </a:p>
          <a:p>
            <a:pPr marL="0" indent="228600" algn="just" rtl="1" eaLnBrk="1" hangingPunct="1">
              <a:lnSpc>
                <a:spcPct val="115000"/>
              </a:lnSpc>
              <a:buFont typeface="Wingdings" pitchFamily="2" charset="2"/>
              <a:buNone/>
            </a:pPr>
            <a:r>
              <a:rPr lang="en-US" sz="2400" dirty="0" smtClean="0"/>
              <a:t>		(31)</a:t>
            </a:r>
          </a:p>
          <a:p>
            <a:pPr marL="0" indent="228600" algn="just" rtl="1" eaLnBrk="1" hangingPunct="1">
              <a:lnSpc>
                <a:spcPct val="115000"/>
              </a:lnSpc>
              <a:buFont typeface="Wingdings" pitchFamily="2" charset="2"/>
              <a:buNone/>
            </a:pPr>
            <a:r>
              <a:rPr lang="en-US" sz="2400" dirty="0" smtClean="0"/>
              <a:t>		(32)</a:t>
            </a:r>
          </a:p>
        </p:txBody>
      </p:sp>
      <p:sp>
        <p:nvSpPr>
          <p:cNvPr id="2663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dirty="0"/>
          </a:p>
        </p:txBody>
      </p:sp>
      <p:graphicFrame>
        <p:nvGraphicFramePr>
          <p:cNvPr id="26626" name="Object 4"/>
          <p:cNvGraphicFramePr>
            <a:graphicFrameLocks noChangeAspect="1"/>
          </p:cNvGraphicFramePr>
          <p:nvPr/>
        </p:nvGraphicFramePr>
        <p:xfrm>
          <a:off x="1476375" y="857250"/>
          <a:ext cx="2382838" cy="484188"/>
        </p:xfrm>
        <a:graphic>
          <a:graphicData uri="http://schemas.openxmlformats.org/presentationml/2006/ole">
            <mc:AlternateContent xmlns:mc="http://schemas.openxmlformats.org/markup-compatibility/2006">
              <mc:Choice xmlns:v="urn:schemas-microsoft-com:vml" Requires="v">
                <p:oleObj spid="_x0000_s26710" name="Equation" r:id="rId3" imgW="838200" imgH="228600" progId="Equation.3">
                  <p:embed/>
                </p:oleObj>
              </mc:Choice>
              <mc:Fallback>
                <p:oleObj name="Equation" r:id="rId3" imgW="838200" imgH="228600" progId="Equation.3">
                  <p:embed/>
                  <p:pic>
                    <p:nvPicPr>
                      <p:cNvPr id="0"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857250"/>
                        <a:ext cx="238283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6"/>
          <p:cNvGraphicFramePr>
            <a:graphicFrameLocks noChangeAspect="1"/>
          </p:cNvGraphicFramePr>
          <p:nvPr/>
        </p:nvGraphicFramePr>
        <p:xfrm>
          <a:off x="8040688" y="1412875"/>
          <a:ext cx="328612" cy="401638"/>
        </p:xfrm>
        <a:graphic>
          <a:graphicData uri="http://schemas.openxmlformats.org/presentationml/2006/ole">
            <mc:AlternateContent xmlns:mc="http://schemas.openxmlformats.org/markup-compatibility/2006">
              <mc:Choice xmlns:v="urn:schemas-microsoft-com:vml" Requires="v">
                <p:oleObj spid="_x0000_s26711" name="Equation" r:id="rId5" imgW="190500" imgH="228600" progId="Equation.3">
                  <p:embed/>
                </p:oleObj>
              </mc:Choice>
              <mc:Fallback>
                <p:oleObj name="Equation" r:id="rId5" imgW="190500" imgH="228600" progId="Equation.3">
                  <p:embed/>
                  <p:pic>
                    <p:nvPicPr>
                      <p:cNvPr id="0" name="Picture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0688" y="1412875"/>
                        <a:ext cx="328612"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5" name="Rectangle 8"/>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LB" dirty="0"/>
          </a:p>
        </p:txBody>
      </p:sp>
      <p:sp>
        <p:nvSpPr>
          <p:cNvPr id="2663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dirty="0"/>
          </a:p>
        </p:txBody>
      </p:sp>
      <p:graphicFrame>
        <p:nvGraphicFramePr>
          <p:cNvPr id="26628" name="Object 9"/>
          <p:cNvGraphicFramePr>
            <a:graphicFrameLocks noChangeAspect="1"/>
          </p:cNvGraphicFramePr>
          <p:nvPr/>
        </p:nvGraphicFramePr>
        <p:xfrm>
          <a:off x="8027988" y="2420938"/>
          <a:ext cx="311150" cy="331787"/>
        </p:xfrm>
        <a:graphic>
          <a:graphicData uri="http://schemas.openxmlformats.org/presentationml/2006/ole">
            <mc:AlternateContent xmlns:mc="http://schemas.openxmlformats.org/markup-compatibility/2006">
              <mc:Choice xmlns:v="urn:schemas-microsoft-com:vml" Requires="v">
                <p:oleObj spid="_x0000_s26712" name="Equation" r:id="rId7" imgW="152268" imgH="164957" progId="Equation.3">
                  <p:embed/>
                </p:oleObj>
              </mc:Choice>
              <mc:Fallback>
                <p:oleObj name="Equation" r:id="rId7" imgW="152268" imgH="164957" progId="Equation.3">
                  <p:embed/>
                  <p:pic>
                    <p:nvPicPr>
                      <p:cNvPr id="0" name="Picture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7988" y="2420938"/>
                        <a:ext cx="31115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dirty="0"/>
          </a:p>
        </p:txBody>
      </p:sp>
      <p:graphicFrame>
        <p:nvGraphicFramePr>
          <p:cNvPr id="26629" name="Object 11"/>
          <p:cNvGraphicFramePr>
            <a:graphicFrameLocks noChangeAspect="1"/>
          </p:cNvGraphicFramePr>
          <p:nvPr/>
        </p:nvGraphicFramePr>
        <p:xfrm>
          <a:off x="8150225" y="2705100"/>
          <a:ext cx="422275" cy="508000"/>
        </p:xfrm>
        <a:graphic>
          <a:graphicData uri="http://schemas.openxmlformats.org/presentationml/2006/ole">
            <mc:AlternateContent xmlns:mc="http://schemas.openxmlformats.org/markup-compatibility/2006">
              <mc:Choice xmlns:v="urn:schemas-microsoft-com:vml" Requires="v">
                <p:oleObj spid="_x0000_s26713" name="Equation" r:id="rId9" imgW="190500" imgH="228600" progId="Equation.3">
                  <p:embed/>
                </p:oleObj>
              </mc:Choice>
              <mc:Fallback>
                <p:oleObj name="Equation" r:id="rId9" imgW="190500" imgH="228600" progId="Equation.3">
                  <p:embed/>
                  <p:pic>
                    <p:nvPicPr>
                      <p:cNvPr id="0" name="Picture 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0225" y="2705100"/>
                        <a:ext cx="42227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8"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dirty="0"/>
          </a:p>
        </p:txBody>
      </p:sp>
      <p:graphicFrame>
        <p:nvGraphicFramePr>
          <p:cNvPr id="26630" name="Object 13"/>
          <p:cNvGraphicFramePr>
            <a:graphicFrameLocks noChangeAspect="1"/>
          </p:cNvGraphicFramePr>
          <p:nvPr/>
        </p:nvGraphicFramePr>
        <p:xfrm>
          <a:off x="1403350" y="3284538"/>
          <a:ext cx="1728788" cy="382587"/>
        </p:xfrm>
        <a:graphic>
          <a:graphicData uri="http://schemas.openxmlformats.org/presentationml/2006/ole">
            <mc:AlternateContent xmlns:mc="http://schemas.openxmlformats.org/markup-compatibility/2006">
              <mc:Choice xmlns:v="urn:schemas-microsoft-com:vml" Requires="v">
                <p:oleObj spid="_x0000_s26714" name="Equation" r:id="rId11" imgW="914400" imgH="228600" progId="Equation.3">
                  <p:embed/>
                </p:oleObj>
              </mc:Choice>
              <mc:Fallback>
                <p:oleObj name="Equation" r:id="rId11" imgW="914400" imgH="228600" progId="Equation.3">
                  <p:embed/>
                  <p:pic>
                    <p:nvPicPr>
                      <p:cNvPr id="0" name="Picture 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350" y="3284538"/>
                        <a:ext cx="1728788"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9"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dirty="0"/>
          </a:p>
        </p:txBody>
      </p:sp>
      <p:graphicFrame>
        <p:nvGraphicFramePr>
          <p:cNvPr id="26631" name="Object 15"/>
          <p:cNvGraphicFramePr>
            <a:graphicFrameLocks noChangeAspect="1"/>
          </p:cNvGraphicFramePr>
          <p:nvPr/>
        </p:nvGraphicFramePr>
        <p:xfrm>
          <a:off x="1476375" y="4724400"/>
          <a:ext cx="4176713" cy="388938"/>
        </p:xfrm>
        <a:graphic>
          <a:graphicData uri="http://schemas.openxmlformats.org/presentationml/2006/ole">
            <mc:AlternateContent xmlns:mc="http://schemas.openxmlformats.org/markup-compatibility/2006">
              <mc:Choice xmlns:v="urn:schemas-microsoft-com:vml" Requires="v">
                <p:oleObj spid="_x0000_s26715" name="Equation" r:id="rId13" imgW="2374900" imgH="228600" progId="Equation.3">
                  <p:embed/>
                </p:oleObj>
              </mc:Choice>
              <mc:Fallback>
                <p:oleObj name="Equation" r:id="rId13" imgW="2374900" imgH="228600" progId="Equation.3">
                  <p:embed/>
                  <p:pic>
                    <p:nvPicPr>
                      <p:cNvPr id="0" name="Picture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6375" y="4724400"/>
                        <a:ext cx="4176713"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0"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dirty="0"/>
          </a:p>
        </p:txBody>
      </p:sp>
      <p:graphicFrame>
        <p:nvGraphicFramePr>
          <p:cNvPr id="26632" name="Object 17"/>
          <p:cNvGraphicFramePr>
            <a:graphicFrameLocks noChangeAspect="1"/>
          </p:cNvGraphicFramePr>
          <p:nvPr/>
        </p:nvGraphicFramePr>
        <p:xfrm>
          <a:off x="1476375" y="5300663"/>
          <a:ext cx="3097213" cy="361950"/>
        </p:xfrm>
        <a:graphic>
          <a:graphicData uri="http://schemas.openxmlformats.org/presentationml/2006/ole">
            <mc:AlternateContent xmlns:mc="http://schemas.openxmlformats.org/markup-compatibility/2006">
              <mc:Choice xmlns:v="urn:schemas-microsoft-com:vml" Requires="v">
                <p:oleObj spid="_x0000_s26716" name="Equation" r:id="rId15" imgW="1638300" imgH="228600" progId="Equation.3">
                  <p:embed/>
                </p:oleObj>
              </mc:Choice>
              <mc:Fallback>
                <p:oleObj name="Equation" r:id="rId15" imgW="1638300" imgH="228600" progId="Equation.3">
                  <p:embed/>
                  <p:pic>
                    <p:nvPicPr>
                      <p:cNvPr id="0" name="Picture 7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6375" y="5300663"/>
                        <a:ext cx="309721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642938" y="642938"/>
            <a:ext cx="7772400" cy="5040312"/>
          </a:xfrm>
        </p:spPr>
        <p:txBody>
          <a:bodyPr/>
          <a:lstStyle/>
          <a:p>
            <a:pPr marL="0" indent="228600" algn="just" rtl="1" eaLnBrk="1" hangingPunct="1">
              <a:buFont typeface="Wingdings" pitchFamily="2" charset="2"/>
              <a:buNone/>
            </a:pPr>
            <a:r>
              <a:rPr lang="ar-SY" sz="3600" smtClean="0">
                <a:solidFill>
                  <a:schemeClr val="accent2"/>
                </a:solidFill>
              </a:rPr>
              <a:t>2- </a:t>
            </a:r>
            <a:r>
              <a:rPr lang="ar-SY" sz="3600" b="1" smtClean="0">
                <a:solidFill>
                  <a:schemeClr val="accent2"/>
                </a:solidFill>
              </a:rPr>
              <a:t>زلزالية المنطقة:</a:t>
            </a:r>
          </a:p>
          <a:p>
            <a:pPr marL="0" indent="228600" algn="just" rtl="1" eaLnBrk="1" hangingPunct="1">
              <a:buFont typeface="Wingdings" pitchFamily="2" charset="2"/>
              <a:buNone/>
            </a:pPr>
            <a:endParaRPr lang="ar-SY" sz="3600" smtClean="0">
              <a:solidFill>
                <a:schemeClr val="accent2"/>
              </a:solidFill>
            </a:endParaRPr>
          </a:p>
          <a:p>
            <a:pPr marL="0" indent="228600" algn="just" rtl="1" eaLnBrk="1" hangingPunct="1">
              <a:spcBef>
                <a:spcPts val="1200"/>
              </a:spcBef>
              <a:spcAft>
                <a:spcPts val="1200"/>
              </a:spcAft>
              <a:buFont typeface="Wingdings" pitchFamily="2" charset="2"/>
              <a:buNone/>
            </a:pPr>
            <a:r>
              <a:rPr lang="ar-SY" sz="2400" smtClean="0">
                <a:solidFill>
                  <a:srgbClr val="FF0000"/>
                </a:solidFill>
              </a:rPr>
              <a:t>تمثل زلزالية المنطقة التي يقع فيها المنشأ بالمعامل </a:t>
            </a:r>
            <a:r>
              <a:rPr lang="en-US" sz="2400" i="1" dirty="0" smtClean="0">
                <a:solidFill>
                  <a:srgbClr val="FF0000"/>
                </a:solidFill>
              </a:rPr>
              <a:t>Z</a:t>
            </a:r>
            <a:r>
              <a:rPr lang="en-US" sz="2400" dirty="0" smtClean="0">
                <a:solidFill>
                  <a:srgbClr val="FF0000"/>
                </a:solidFill>
              </a:rPr>
              <a:t> </a:t>
            </a:r>
            <a:r>
              <a:rPr lang="ar-SY" sz="2400" smtClean="0">
                <a:solidFill>
                  <a:srgbClr val="FF0000"/>
                </a:solidFill>
              </a:rPr>
              <a:t> الذي يساوي القيمة العظمى لتسارع حركة الأرض الناتج عن الزلزال في المنطقة المدروسة ويحدد كنسبة مئوية من تسارع الجاذبية الأرضية.</a:t>
            </a:r>
            <a:r>
              <a:rPr lang="ar-SY" sz="2400" smtClean="0"/>
              <a:t> </a:t>
            </a:r>
          </a:p>
          <a:p>
            <a:pPr marL="0" indent="228600" algn="just" rtl="1" eaLnBrk="1" hangingPunct="1">
              <a:spcBef>
                <a:spcPts val="1200"/>
              </a:spcBef>
              <a:spcAft>
                <a:spcPts val="1200"/>
              </a:spcAft>
              <a:buFont typeface="Wingdings" pitchFamily="2" charset="2"/>
              <a:buNone/>
            </a:pPr>
            <a:r>
              <a:rPr lang="ar-SY" sz="2400" smtClean="0"/>
              <a:t>وتقسم عادة البلدان بناءً على النشاط الزلزالي في الفترة الماضية إلى عدد من المناطق الزلزالية بناء على الأضرار المتوقعة </a:t>
            </a:r>
            <a:r>
              <a:rPr lang="ar-AE" sz="2400" smtClean="0"/>
              <a:t>ويبين الجدول التالي التقسيمات المعتمدة في الكود السوري:</a:t>
            </a: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xEl>
                                              <p:pRg st="3" end="3"/>
                                            </p:txEl>
                                          </p:spTgt>
                                        </p:tgtEl>
                                        <p:attrNameLst>
                                          <p:attrName>style.visibility</p:attrName>
                                        </p:attrNameLst>
                                      </p:cBhvr>
                                      <p:to>
                                        <p:strVal val="visible"/>
                                      </p:to>
                                    </p:set>
                                    <p:anim calcmode="lin" valueType="num">
                                      <p:cBhvr additive="base">
                                        <p:cTn id="7" dur="500" fill="hold"/>
                                        <p:tgtEl>
                                          <p:spTgt spid="4403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3"/>
          <p:cNvSpPr>
            <a:spLocks noGrp="1" noChangeArrowheads="1"/>
          </p:cNvSpPr>
          <p:nvPr>
            <p:ph type="body" idx="1"/>
          </p:nvPr>
        </p:nvSpPr>
        <p:spPr>
          <a:xfrm>
            <a:off x="457200" y="404813"/>
            <a:ext cx="8229600" cy="5726112"/>
          </a:xfrm>
        </p:spPr>
        <p:txBody>
          <a:bodyPr/>
          <a:lstStyle/>
          <a:p>
            <a:pPr marL="0" indent="225425" algn="just" rtl="1" eaLnBrk="1" hangingPunct="1">
              <a:lnSpc>
                <a:spcPct val="115000"/>
              </a:lnSpc>
              <a:buFont typeface="Wingdings" pitchFamily="2" charset="2"/>
              <a:buNone/>
            </a:pPr>
            <a:r>
              <a:rPr lang="ar-SY" sz="2400" dirty="0" smtClean="0"/>
              <a:t>في بعض الحالات الخاصة كتلك الناتجة عن احتواء المنشأ عدم انتظام من النوعين الرابع الشاقولي أو المسقط الأفقي (انقطاع في مسار الأحمال ) فإن كاف</a:t>
            </a:r>
            <a:r>
              <a:rPr lang="ar-SA" sz="2400" dirty="0" smtClean="0"/>
              <a:t>ة</a:t>
            </a:r>
            <a:r>
              <a:rPr lang="ar-SY" sz="2400" dirty="0" smtClean="0"/>
              <a:t> العناصر الساندة لمثل هذه الجمل يجب أن تحقق أيضاً حالات تراكب الأحمال الزلزالية الخاصة التالية :</a:t>
            </a:r>
            <a:endParaRPr lang="en-US" sz="2400" dirty="0" smtClean="0"/>
          </a:p>
          <a:p>
            <a:pPr marL="0" indent="225425" algn="just" rtl="1" eaLnBrk="1" hangingPunct="1">
              <a:lnSpc>
                <a:spcPct val="115000"/>
              </a:lnSpc>
              <a:buFont typeface="Wingdings" pitchFamily="2" charset="2"/>
              <a:buNone/>
            </a:pPr>
            <a:r>
              <a:rPr lang="en-US" sz="2400" dirty="0" smtClean="0"/>
              <a:t>	(34)</a:t>
            </a:r>
          </a:p>
          <a:p>
            <a:pPr marL="0" indent="225425" algn="just" rtl="1" eaLnBrk="1" hangingPunct="1">
              <a:lnSpc>
                <a:spcPct val="115000"/>
              </a:lnSpc>
              <a:buFont typeface="Wingdings" pitchFamily="2" charset="2"/>
              <a:buNone/>
            </a:pPr>
            <a:r>
              <a:rPr lang="en-US" sz="2400" dirty="0" smtClean="0"/>
              <a:t>	(35)</a:t>
            </a:r>
            <a:endParaRPr lang="ar-SY" sz="2400" dirty="0" smtClean="0"/>
          </a:p>
          <a:p>
            <a:pPr marL="0" indent="225425" algn="just" rtl="1" eaLnBrk="1" hangingPunct="1">
              <a:lnSpc>
                <a:spcPct val="115000"/>
              </a:lnSpc>
              <a:buFont typeface="Wingdings" pitchFamily="2" charset="2"/>
              <a:buNone/>
            </a:pPr>
            <a:r>
              <a:rPr lang="ar-SY" sz="2400" dirty="0" smtClean="0"/>
              <a:t>حيث :</a:t>
            </a:r>
            <a:endParaRPr lang="en-US" sz="2400" dirty="0" smtClean="0"/>
          </a:p>
          <a:p>
            <a:pPr marL="0" indent="225425" algn="just" rtl="1" eaLnBrk="1" hangingPunct="1">
              <a:lnSpc>
                <a:spcPct val="115000"/>
              </a:lnSpc>
              <a:buFont typeface="Wingdings" pitchFamily="2" charset="2"/>
              <a:buNone/>
            </a:pPr>
            <a:r>
              <a:rPr lang="en-US" sz="2400" dirty="0" smtClean="0"/>
              <a:t>	(36)</a:t>
            </a:r>
            <a:endParaRPr lang="ar-SY" sz="2400" dirty="0" smtClean="0"/>
          </a:p>
          <a:p>
            <a:pPr marL="0" indent="225425" algn="just" rtl="1" eaLnBrk="1" hangingPunct="1">
              <a:lnSpc>
                <a:spcPct val="115000"/>
              </a:lnSpc>
              <a:buFont typeface="Wingdings" pitchFamily="2" charset="2"/>
              <a:buNone/>
            </a:pPr>
            <a:r>
              <a:rPr lang="ar-SY" sz="2400" dirty="0" smtClean="0"/>
              <a:t> </a:t>
            </a:r>
            <a:r>
              <a:rPr lang="en-US" sz="2400" dirty="0" smtClean="0"/>
              <a:t>    </a:t>
            </a:r>
            <a:r>
              <a:rPr lang="ar-SY" sz="2400" dirty="0" smtClean="0"/>
              <a:t>معامل تكبير القوة الزلزالية يحدد من الجدول (4) حسب نوع الجملة الإنشائية ويأخذ بالحسبان المقاومة الإنشائية الإضافية (المتبقية في المنشأ بعد تشكل أول مفصل لدن فيه).</a:t>
            </a:r>
            <a:endParaRPr lang="en-US" sz="2400" dirty="0" smtClean="0"/>
          </a:p>
        </p:txBody>
      </p:sp>
      <p:sp>
        <p:nvSpPr>
          <p:cNvPr id="2765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dirty="0"/>
          </a:p>
        </p:txBody>
      </p:sp>
      <p:graphicFrame>
        <p:nvGraphicFramePr>
          <p:cNvPr id="27650" name="Object 13"/>
          <p:cNvGraphicFramePr>
            <a:graphicFrameLocks noChangeAspect="1"/>
          </p:cNvGraphicFramePr>
          <p:nvPr/>
        </p:nvGraphicFramePr>
        <p:xfrm>
          <a:off x="2079625" y="2255838"/>
          <a:ext cx="1916113" cy="381000"/>
        </p:xfrm>
        <a:graphic>
          <a:graphicData uri="http://schemas.openxmlformats.org/presentationml/2006/ole">
            <mc:AlternateContent xmlns:mc="http://schemas.openxmlformats.org/markup-compatibility/2006">
              <mc:Choice xmlns:v="urn:schemas-microsoft-com:vml" Requires="v">
                <p:oleObj spid="_x0000_s27698" name="Equation" r:id="rId3" imgW="1181100" imgH="228600" progId="Equation.3">
                  <p:embed/>
                </p:oleObj>
              </mc:Choice>
              <mc:Fallback>
                <p:oleObj name="Equation" r:id="rId3" imgW="1181100" imgH="228600" progId="Equation.3">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25" y="2255838"/>
                        <a:ext cx="19161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6" name="Rectangle 15"/>
          <p:cNvSpPr>
            <a:spLocks noChangeArrowheads="1"/>
          </p:cNvSpPr>
          <p:nvPr/>
        </p:nvSpPr>
        <p:spPr bwMode="auto">
          <a:xfrm>
            <a:off x="0" y="276225"/>
            <a:ext cx="9144000" cy="0"/>
          </a:xfrm>
          <a:prstGeom prst="rect">
            <a:avLst/>
          </a:prstGeom>
          <a:noFill/>
          <a:ln w="9525">
            <a:noFill/>
            <a:miter lim="800000"/>
            <a:headEnd/>
            <a:tailEnd/>
          </a:ln>
        </p:spPr>
        <p:txBody>
          <a:bodyPr wrap="none" anchor="ctr">
            <a:spAutoFit/>
          </a:bodyPr>
          <a:lstStyle/>
          <a:p>
            <a:endParaRPr lang="ar-LB" dirty="0"/>
          </a:p>
        </p:txBody>
      </p:sp>
      <p:sp>
        <p:nvSpPr>
          <p:cNvPr id="27657"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dirty="0"/>
          </a:p>
        </p:txBody>
      </p:sp>
      <p:graphicFrame>
        <p:nvGraphicFramePr>
          <p:cNvPr id="27651" name="Object 16"/>
          <p:cNvGraphicFramePr>
            <a:graphicFrameLocks noChangeAspect="1"/>
          </p:cNvGraphicFramePr>
          <p:nvPr/>
        </p:nvGraphicFramePr>
        <p:xfrm>
          <a:off x="2051050" y="2781300"/>
          <a:ext cx="1511300" cy="377825"/>
        </p:xfrm>
        <a:graphic>
          <a:graphicData uri="http://schemas.openxmlformats.org/presentationml/2006/ole">
            <mc:AlternateContent xmlns:mc="http://schemas.openxmlformats.org/markup-compatibility/2006">
              <mc:Choice xmlns:v="urn:schemas-microsoft-com:vml" Requires="v">
                <p:oleObj spid="_x0000_s27699" name="Equation" r:id="rId5" imgW="863225" imgH="228501" progId="Equation.3">
                  <p:embed/>
                </p:oleObj>
              </mc:Choice>
              <mc:Fallback>
                <p:oleObj name="Equation" r:id="rId5" imgW="863225" imgH="228501" progId="Equation.3">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781300"/>
                        <a:ext cx="15113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dirty="0"/>
          </a:p>
        </p:txBody>
      </p:sp>
      <p:graphicFrame>
        <p:nvGraphicFramePr>
          <p:cNvPr id="27652" name="Object 18"/>
          <p:cNvGraphicFramePr>
            <a:graphicFrameLocks noChangeAspect="1"/>
          </p:cNvGraphicFramePr>
          <p:nvPr/>
        </p:nvGraphicFramePr>
        <p:xfrm>
          <a:off x="2051050" y="3716338"/>
          <a:ext cx="1296988" cy="414337"/>
        </p:xfrm>
        <a:graphic>
          <a:graphicData uri="http://schemas.openxmlformats.org/presentationml/2006/ole">
            <mc:AlternateContent xmlns:mc="http://schemas.openxmlformats.org/markup-compatibility/2006">
              <mc:Choice xmlns:v="urn:schemas-microsoft-com:vml" Requires="v">
                <p:oleObj spid="_x0000_s27700" name="Equation" r:id="rId7" imgW="723586" imgH="228501" progId="Equation.3">
                  <p:embed/>
                </p:oleObj>
              </mc:Choice>
              <mc:Fallback>
                <p:oleObj name="Equation" r:id="rId7" imgW="723586" imgH="228501" progId="Equation.3">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3716338"/>
                        <a:ext cx="1296988"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9"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dirty="0"/>
          </a:p>
        </p:txBody>
      </p:sp>
      <p:graphicFrame>
        <p:nvGraphicFramePr>
          <p:cNvPr id="27653" name="Object 20"/>
          <p:cNvGraphicFramePr>
            <a:graphicFrameLocks noChangeAspect="1"/>
          </p:cNvGraphicFramePr>
          <p:nvPr/>
        </p:nvGraphicFramePr>
        <p:xfrm>
          <a:off x="7956550" y="4149725"/>
          <a:ext cx="387350" cy="404813"/>
        </p:xfrm>
        <a:graphic>
          <a:graphicData uri="http://schemas.openxmlformats.org/presentationml/2006/ole">
            <mc:AlternateContent xmlns:mc="http://schemas.openxmlformats.org/markup-compatibility/2006">
              <mc:Choice xmlns:v="urn:schemas-microsoft-com:vml" Requires="v">
                <p:oleObj spid="_x0000_s27701" name="Equation" r:id="rId9" imgW="215806" imgH="228501" progId="Equation.3">
                  <p:embed/>
                </p:oleObj>
              </mc:Choice>
              <mc:Fallback>
                <p:oleObj name="Equation" r:id="rId9" imgW="215806" imgH="228501" progId="Equation.3">
                  <p:embed/>
                  <p:pic>
                    <p:nvPicPr>
                      <p:cNvPr id="0" name="Picture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6550" y="4149725"/>
                        <a:ext cx="38735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00563" y="277813"/>
            <a:ext cx="4186237" cy="630237"/>
          </a:xfrm>
        </p:spPr>
        <p:txBody>
          <a:bodyPr/>
          <a:lstStyle/>
          <a:p>
            <a:pPr algn="r" rtl="1" eaLnBrk="1" hangingPunct="1"/>
            <a:r>
              <a:rPr lang="ar-SY" sz="3200" b="1" dirty="0" smtClean="0"/>
              <a:t>مثال </a:t>
            </a:r>
            <a:r>
              <a:rPr lang="en-US" sz="3200" b="1" dirty="0" smtClean="0"/>
              <a:t>(1)</a:t>
            </a:r>
            <a:r>
              <a:rPr lang="en-US" sz="3200" dirty="0" smtClean="0"/>
              <a:t> </a:t>
            </a:r>
          </a:p>
        </p:txBody>
      </p:sp>
      <p:sp>
        <p:nvSpPr>
          <p:cNvPr id="63491" name="Rectangle 3"/>
          <p:cNvSpPr>
            <a:spLocks noGrp="1" noChangeArrowheads="1"/>
          </p:cNvSpPr>
          <p:nvPr>
            <p:ph type="body" idx="1"/>
          </p:nvPr>
        </p:nvSpPr>
        <p:spPr>
          <a:xfrm>
            <a:off x="4572000" y="1196975"/>
            <a:ext cx="4114800" cy="4824413"/>
          </a:xfrm>
        </p:spPr>
        <p:txBody>
          <a:bodyPr/>
          <a:lstStyle/>
          <a:p>
            <a:pPr marL="0" indent="0" algn="just" rtl="1" eaLnBrk="1" hangingPunct="1">
              <a:lnSpc>
                <a:spcPct val="90000"/>
              </a:lnSpc>
              <a:buFont typeface="Wingdings" pitchFamily="2" charset="2"/>
              <a:buNone/>
            </a:pPr>
            <a:r>
              <a:rPr lang="ar-SY" sz="2400" dirty="0" smtClean="0"/>
              <a:t>حدد القوى الزلزالية وفقاً للطريقة الستاتيكيه الثانية التي يتعرض لها المبنى البيتوني ذو الثلاث طوابق المبين في</a:t>
            </a:r>
          </a:p>
          <a:p>
            <a:pPr marL="0" indent="0" algn="just" rtl="1" eaLnBrk="1" hangingPunct="1">
              <a:lnSpc>
                <a:spcPct val="90000"/>
              </a:lnSpc>
              <a:buFont typeface="Wingdings" pitchFamily="2" charset="2"/>
              <a:buNone/>
            </a:pPr>
            <a:r>
              <a:rPr lang="ar-SY" sz="2400" dirty="0" smtClean="0"/>
              <a:t> الشكل التالي علماً أن:</a:t>
            </a:r>
          </a:p>
          <a:p>
            <a:pPr marL="0" indent="0" algn="just" rtl="1" eaLnBrk="1" hangingPunct="1">
              <a:lnSpc>
                <a:spcPct val="90000"/>
              </a:lnSpc>
              <a:buFont typeface="Wingdings" pitchFamily="2" charset="2"/>
              <a:buNone/>
            </a:pPr>
            <a:r>
              <a:rPr lang="ar-SY" sz="2400" dirty="0" smtClean="0"/>
              <a:t>الجملة الإنشائية التي تقاوم الزلازل هي</a:t>
            </a:r>
          </a:p>
          <a:p>
            <a:pPr marL="0" indent="0" algn="just" rtl="1" eaLnBrk="1" hangingPunct="1">
              <a:lnSpc>
                <a:spcPct val="90000"/>
              </a:lnSpc>
              <a:buFont typeface="Wingdings" pitchFamily="2" charset="2"/>
              <a:buNone/>
            </a:pPr>
            <a:r>
              <a:rPr lang="ar-SY" sz="2400" dirty="0" smtClean="0"/>
              <a:t> جدران قص</a:t>
            </a:r>
          </a:p>
          <a:p>
            <a:pPr marL="0" indent="0" algn="just" rtl="1" eaLnBrk="1" hangingPunct="1">
              <a:lnSpc>
                <a:spcPct val="90000"/>
              </a:lnSpc>
              <a:buFont typeface="Wingdings" pitchFamily="2" charset="2"/>
              <a:buNone/>
            </a:pPr>
            <a:r>
              <a:rPr lang="ar-SY" sz="2400" dirty="0" smtClean="0"/>
              <a:t>ارتفاع الطابق الأرضي </a:t>
            </a:r>
            <a:r>
              <a:rPr lang="en-US" sz="2400" dirty="0" smtClean="0"/>
              <a:t>4m </a:t>
            </a:r>
            <a:r>
              <a:rPr lang="ar-SY" sz="2400" dirty="0" smtClean="0"/>
              <a:t> وارتفاع </a:t>
            </a:r>
          </a:p>
          <a:p>
            <a:pPr marL="0" indent="0" algn="just" rtl="1" eaLnBrk="1" hangingPunct="1">
              <a:lnSpc>
                <a:spcPct val="90000"/>
              </a:lnSpc>
              <a:buFont typeface="Wingdings" pitchFamily="2" charset="2"/>
              <a:buNone/>
            </a:pPr>
            <a:r>
              <a:rPr lang="ar-SY" sz="2400" dirty="0" smtClean="0"/>
              <a:t>كل من الطابقين الآخرين </a:t>
            </a:r>
            <a:r>
              <a:rPr lang="en-US" sz="2400" dirty="0" smtClean="0"/>
              <a:t>3.35m</a:t>
            </a:r>
            <a:r>
              <a:rPr lang="ar-SY" sz="2400" dirty="0" smtClean="0"/>
              <a:t> .</a:t>
            </a:r>
          </a:p>
          <a:p>
            <a:pPr marL="0" indent="0" algn="just" rtl="1" eaLnBrk="1" hangingPunct="1">
              <a:lnSpc>
                <a:spcPct val="90000"/>
              </a:lnSpc>
              <a:buFont typeface="Wingdings" pitchFamily="2" charset="2"/>
              <a:buNone/>
            </a:pPr>
            <a:r>
              <a:rPr lang="ar-SY" sz="2400" dirty="0" smtClean="0"/>
              <a:t>الأوزان الطابقية الميتة هي من الأسفل</a:t>
            </a:r>
          </a:p>
          <a:p>
            <a:pPr marL="0" indent="0" algn="just" rtl="1" eaLnBrk="1" hangingPunct="1">
              <a:lnSpc>
                <a:spcPct val="90000"/>
              </a:lnSpc>
              <a:buFont typeface="Wingdings" pitchFamily="2" charset="2"/>
              <a:buNone/>
            </a:pPr>
            <a:r>
              <a:rPr lang="ar-SY" sz="2400" dirty="0" smtClean="0"/>
              <a:t> للأعلى </a:t>
            </a:r>
            <a:r>
              <a:rPr lang="en-US" sz="2400" dirty="0" smtClean="0"/>
              <a:t>1000ton</a:t>
            </a:r>
            <a:r>
              <a:rPr lang="ar-SY" sz="2400" dirty="0" smtClean="0"/>
              <a:t> , </a:t>
            </a:r>
            <a:r>
              <a:rPr lang="en-US" sz="2400" dirty="0" smtClean="0"/>
              <a:t>910ton</a:t>
            </a:r>
            <a:r>
              <a:rPr lang="ar-SY" sz="2400" dirty="0" smtClean="0"/>
              <a:t> , </a:t>
            </a:r>
            <a:r>
              <a:rPr lang="en-US" sz="2400" dirty="0" smtClean="0"/>
              <a:t>773ton</a:t>
            </a:r>
            <a:r>
              <a:rPr lang="ar-SY" sz="2400" dirty="0" smtClean="0"/>
              <a:t>.</a:t>
            </a:r>
            <a:r>
              <a:rPr lang="en-US" sz="2400" dirty="0" smtClean="0"/>
              <a:t> </a:t>
            </a:r>
          </a:p>
          <a:p>
            <a:pPr marL="0" indent="0" algn="just" rtl="1" eaLnBrk="1" hangingPunct="1">
              <a:lnSpc>
                <a:spcPct val="90000"/>
              </a:lnSpc>
              <a:buFont typeface="Wingdings" pitchFamily="2" charset="2"/>
              <a:buNone/>
            </a:pPr>
            <a:r>
              <a:rPr lang="ar-SY" sz="2400" dirty="0" smtClean="0"/>
              <a:t>أبعاد مسقط البناء </a:t>
            </a:r>
            <a:r>
              <a:rPr lang="en-US" sz="2400" dirty="0" smtClean="0"/>
              <a:t>55x37m</a:t>
            </a:r>
            <a:r>
              <a:rPr lang="en-US" sz="2100" dirty="0" smtClean="0"/>
              <a:t> </a:t>
            </a:r>
          </a:p>
        </p:txBody>
      </p:sp>
      <p:pic>
        <p:nvPicPr>
          <p:cNvPr id="63492" name="Picture 4" descr="01"/>
          <p:cNvPicPr>
            <a:picLocks noChangeAspect="1" noChangeArrowheads="1"/>
          </p:cNvPicPr>
          <p:nvPr/>
        </p:nvPicPr>
        <p:blipFill>
          <a:blip r:embed="rId2" cstate="print"/>
          <a:srcRect/>
          <a:stretch>
            <a:fillRect/>
          </a:stretch>
        </p:blipFill>
        <p:spPr bwMode="auto">
          <a:xfrm>
            <a:off x="179512" y="1052513"/>
            <a:ext cx="4392488" cy="503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8313" y="333375"/>
            <a:ext cx="8229600" cy="1422400"/>
          </a:xfrm>
        </p:spPr>
        <p:txBody>
          <a:bodyPr/>
          <a:lstStyle/>
          <a:p>
            <a:pPr indent="228600" algn="r" rtl="1" eaLnBrk="1" hangingPunct="1">
              <a:lnSpc>
                <a:spcPct val="115000"/>
              </a:lnSpc>
            </a:pPr>
            <a:r>
              <a:rPr lang="ar-SY" sz="2400" smtClean="0">
                <a:solidFill>
                  <a:schemeClr val="tx1"/>
                </a:solidFill>
              </a:rPr>
              <a:t>وطول كل من</a:t>
            </a:r>
            <a:r>
              <a:rPr lang="en-US" sz="2400" dirty="0" smtClean="0">
                <a:solidFill>
                  <a:schemeClr val="tx1"/>
                </a:solidFill>
              </a:rPr>
              <a:t> </a:t>
            </a:r>
            <a:r>
              <a:rPr lang="ar-SY" sz="2400" smtClean="0">
                <a:solidFill>
                  <a:schemeClr val="tx1"/>
                </a:solidFill>
              </a:rPr>
              <a:t>جداري القص في الاتجاه المدروس </a:t>
            </a:r>
            <a:r>
              <a:rPr lang="en-US" sz="2400" dirty="0" smtClean="0">
                <a:solidFill>
                  <a:schemeClr val="tx1"/>
                </a:solidFill>
              </a:rPr>
              <a:t>37m</a:t>
            </a:r>
            <a:r>
              <a:rPr lang="ar-SY" sz="2400" smtClean="0">
                <a:solidFill>
                  <a:schemeClr val="tx1"/>
                </a:solidFill>
              </a:rPr>
              <a:t> بدون فتحات  ولا يحمل الجداران أحمال شاقولية. </a:t>
            </a:r>
            <a:br>
              <a:rPr lang="ar-SY" sz="2400" smtClean="0">
                <a:solidFill>
                  <a:schemeClr val="tx1"/>
                </a:solidFill>
              </a:rPr>
            </a:br>
            <a:r>
              <a:rPr lang="ar-SY" sz="2400" smtClean="0">
                <a:solidFill>
                  <a:schemeClr val="tx1"/>
                </a:solidFill>
              </a:rPr>
              <a:t>والمنطقة الزلزالية </a:t>
            </a:r>
            <a:r>
              <a:rPr lang="en-US" sz="2400" dirty="0" smtClean="0">
                <a:solidFill>
                  <a:schemeClr val="tx1"/>
                </a:solidFill>
              </a:rPr>
              <a:t>Z=0.3</a:t>
            </a:r>
            <a:r>
              <a:rPr lang="ar-SY" sz="2400" smtClean="0">
                <a:solidFill>
                  <a:schemeClr val="tx1"/>
                </a:solidFill>
              </a:rPr>
              <a:t> ومعامل مقطع التربة في الموقع</a:t>
            </a:r>
            <a:r>
              <a:rPr lang="en-US" sz="2400" dirty="0" smtClean="0">
                <a:solidFill>
                  <a:schemeClr val="tx1"/>
                </a:solidFill>
              </a:rPr>
              <a:t> </a:t>
            </a:r>
          </a:p>
        </p:txBody>
      </p:sp>
      <p:sp>
        <p:nvSpPr>
          <p:cNvPr id="64515" name="Rectangle 3"/>
          <p:cNvSpPr>
            <a:spLocks noGrp="1" noChangeArrowheads="1"/>
          </p:cNvSpPr>
          <p:nvPr>
            <p:ph type="body" idx="1"/>
          </p:nvPr>
        </p:nvSpPr>
        <p:spPr>
          <a:xfrm>
            <a:off x="457200" y="1773238"/>
            <a:ext cx="8229600" cy="4357687"/>
          </a:xfrm>
        </p:spPr>
        <p:txBody>
          <a:bodyPr/>
          <a:lstStyle/>
          <a:p>
            <a:pPr marL="0" indent="60325" algn="just" rtl="1" eaLnBrk="1" hangingPunct="1">
              <a:lnSpc>
                <a:spcPct val="115000"/>
              </a:lnSpc>
              <a:buFont typeface="Wingdings" pitchFamily="2" charset="2"/>
              <a:buNone/>
            </a:pPr>
            <a:r>
              <a:rPr lang="ar-SY" sz="2400" dirty="0" smtClean="0"/>
              <a:t>الحـــل:</a:t>
            </a:r>
          </a:p>
          <a:p>
            <a:pPr marL="0" indent="60325" algn="just" rtl="1" eaLnBrk="1" hangingPunct="1">
              <a:lnSpc>
                <a:spcPct val="115000"/>
              </a:lnSpc>
            </a:pPr>
            <a:r>
              <a:rPr lang="en-US" sz="2400" dirty="0" smtClean="0"/>
              <a:t> </a:t>
            </a:r>
            <a:r>
              <a:rPr lang="ar-SY" sz="2400" dirty="0" smtClean="0"/>
              <a:t>يحدد القص القاعدي بتطبيق العلاقة التالية:        </a:t>
            </a:r>
          </a:p>
          <a:p>
            <a:pPr marL="0" indent="60325" algn="just" rtl="1" eaLnBrk="1" hangingPunct="1">
              <a:lnSpc>
                <a:spcPct val="115000"/>
              </a:lnSpc>
              <a:buFont typeface="Wingdings" pitchFamily="2" charset="2"/>
              <a:buNone/>
            </a:pPr>
            <a:r>
              <a:rPr lang="ar-SY" sz="2400" dirty="0" smtClean="0"/>
              <a:t>بما أن الجملة الإنشائية جدران قص وباستخدام الجدول (4) نجد </a:t>
            </a:r>
            <a:r>
              <a:rPr lang="en-US" sz="2400" i="1" dirty="0" smtClean="0"/>
              <a:t>R=</a:t>
            </a:r>
            <a:r>
              <a:rPr lang="en-US" sz="2400" dirty="0" smtClean="0"/>
              <a:t>5.5</a:t>
            </a:r>
            <a:r>
              <a:rPr lang="ar-SY" sz="2400" dirty="0" smtClean="0"/>
              <a:t> و</a:t>
            </a:r>
            <a:r>
              <a:rPr lang="ar-SA" sz="2400" dirty="0" smtClean="0"/>
              <a:t>معامل</a:t>
            </a:r>
            <a:r>
              <a:rPr lang="ar-SY" sz="2400" dirty="0" smtClean="0"/>
              <a:t> الأهمية </a:t>
            </a:r>
            <a:r>
              <a:rPr lang="en-US" sz="2400" dirty="0" smtClean="0"/>
              <a:t>I</a:t>
            </a:r>
            <a:r>
              <a:rPr lang="en-US" sz="2400" i="1" dirty="0" smtClean="0"/>
              <a:t>=</a:t>
            </a:r>
            <a:r>
              <a:rPr lang="en-US" sz="2400" dirty="0" smtClean="0"/>
              <a:t>1.0</a:t>
            </a:r>
          </a:p>
          <a:p>
            <a:pPr marL="0" indent="60325" algn="just" rtl="1" eaLnBrk="1" hangingPunct="1">
              <a:lnSpc>
                <a:spcPct val="115000"/>
              </a:lnSpc>
              <a:buFont typeface="Wingdings" pitchFamily="2" charset="2"/>
              <a:buNone/>
            </a:pPr>
            <a:r>
              <a:rPr lang="en-US" sz="2400" dirty="0" smtClean="0"/>
              <a:t>Z=0.3</a:t>
            </a:r>
            <a:r>
              <a:rPr lang="ar-SY" sz="2400" dirty="0" smtClean="0"/>
              <a:t> ومعامل مقطع التربة وباستخدام الجدولين (6 و5) نجد: </a:t>
            </a:r>
            <a:endParaRPr lang="en-US" sz="2400" dirty="0" smtClean="0"/>
          </a:p>
          <a:p>
            <a:pPr marL="0" indent="60325" algn="just" rtl="1" eaLnBrk="1" hangingPunct="1">
              <a:lnSpc>
                <a:spcPct val="115000"/>
              </a:lnSpc>
              <a:buFont typeface="Wingdings" pitchFamily="2" charset="2"/>
              <a:buNone/>
            </a:pPr>
            <a:endParaRPr lang="en-US" sz="2400" dirty="0" smtClean="0"/>
          </a:p>
          <a:p>
            <a:pPr marL="0" indent="60325" algn="just" rtl="1" eaLnBrk="1" hangingPunct="1">
              <a:lnSpc>
                <a:spcPct val="115000"/>
              </a:lnSpc>
              <a:buFont typeface="Wingdings" pitchFamily="2" charset="2"/>
              <a:buNone/>
            </a:pPr>
            <a:r>
              <a:rPr lang="en-US" sz="2400" dirty="0" smtClean="0"/>
              <a:t>				    </a:t>
            </a:r>
          </a:p>
        </p:txBody>
      </p:sp>
      <p:pic>
        <p:nvPicPr>
          <p:cNvPr id="64516" name="Picture 4"/>
          <p:cNvPicPr>
            <a:picLocks noChangeAspect="1" noChangeArrowheads="1"/>
          </p:cNvPicPr>
          <p:nvPr/>
        </p:nvPicPr>
        <p:blipFill>
          <a:blip r:embed="rId2" cstate="print"/>
          <a:srcRect/>
          <a:stretch>
            <a:fillRect/>
          </a:stretch>
        </p:blipFill>
        <p:spPr bwMode="auto">
          <a:xfrm>
            <a:off x="2428875" y="1285875"/>
            <a:ext cx="376238" cy="404813"/>
          </a:xfrm>
          <a:prstGeom prst="rect">
            <a:avLst/>
          </a:prstGeom>
          <a:noFill/>
          <a:ln w="9525">
            <a:noFill/>
            <a:miter lim="800000"/>
            <a:headEnd/>
            <a:tailEnd/>
          </a:ln>
        </p:spPr>
      </p:pic>
      <p:pic>
        <p:nvPicPr>
          <p:cNvPr id="64517" name="Picture 5"/>
          <p:cNvPicPr>
            <a:picLocks noChangeAspect="1" noChangeArrowheads="1"/>
          </p:cNvPicPr>
          <p:nvPr/>
        </p:nvPicPr>
        <p:blipFill>
          <a:blip r:embed="rId3" cstate="print"/>
          <a:srcRect/>
          <a:stretch>
            <a:fillRect/>
          </a:stretch>
        </p:blipFill>
        <p:spPr bwMode="auto">
          <a:xfrm>
            <a:off x="684213" y="2133600"/>
            <a:ext cx="1511300" cy="641350"/>
          </a:xfrm>
          <a:prstGeom prst="rect">
            <a:avLst/>
          </a:prstGeom>
          <a:noFill/>
          <a:ln w="9525">
            <a:noFill/>
            <a:miter lim="800000"/>
            <a:headEnd/>
            <a:tailEnd/>
          </a:ln>
        </p:spPr>
      </p:pic>
      <p:pic>
        <p:nvPicPr>
          <p:cNvPr id="64518" name="Picture 6"/>
          <p:cNvPicPr>
            <a:picLocks noChangeAspect="1" noChangeArrowheads="1"/>
          </p:cNvPicPr>
          <p:nvPr/>
        </p:nvPicPr>
        <p:blipFill>
          <a:blip r:embed="rId4" cstate="print"/>
          <a:srcRect/>
          <a:stretch>
            <a:fillRect/>
          </a:stretch>
        </p:blipFill>
        <p:spPr bwMode="auto">
          <a:xfrm>
            <a:off x="684213" y="4221163"/>
            <a:ext cx="1368425" cy="360362"/>
          </a:xfrm>
          <a:prstGeom prst="rect">
            <a:avLst/>
          </a:prstGeom>
          <a:noFill/>
          <a:ln w="9525">
            <a:noFill/>
            <a:miter lim="800000"/>
            <a:headEnd/>
            <a:tailEnd/>
          </a:ln>
        </p:spPr>
      </p:pic>
      <p:pic>
        <p:nvPicPr>
          <p:cNvPr id="64519" name="Picture 7"/>
          <p:cNvPicPr>
            <a:picLocks noChangeAspect="1" noChangeArrowheads="1"/>
          </p:cNvPicPr>
          <p:nvPr/>
        </p:nvPicPr>
        <p:blipFill>
          <a:blip r:embed="rId5" cstate="print"/>
          <a:srcRect/>
          <a:stretch>
            <a:fillRect/>
          </a:stretch>
        </p:blipFill>
        <p:spPr bwMode="auto">
          <a:xfrm>
            <a:off x="684213" y="4724400"/>
            <a:ext cx="2665412" cy="360363"/>
          </a:xfrm>
          <a:prstGeom prst="rect">
            <a:avLst/>
          </a:prstGeom>
          <a:noFill/>
          <a:ln w="9525">
            <a:noFill/>
            <a:miter lim="800000"/>
            <a:headEnd/>
            <a:tailEnd/>
          </a:ln>
        </p:spPr>
      </p:pic>
      <p:pic>
        <p:nvPicPr>
          <p:cNvPr id="64520" name="Picture 8"/>
          <p:cNvPicPr>
            <a:picLocks noChangeAspect="1" noChangeArrowheads="1"/>
          </p:cNvPicPr>
          <p:nvPr/>
        </p:nvPicPr>
        <p:blipFill>
          <a:blip r:embed="rId6" cstate="print"/>
          <a:srcRect/>
          <a:stretch>
            <a:fillRect/>
          </a:stretch>
        </p:blipFill>
        <p:spPr bwMode="auto">
          <a:xfrm>
            <a:off x="3708400" y="4652963"/>
            <a:ext cx="4824413" cy="431800"/>
          </a:xfrm>
          <a:prstGeom prst="rect">
            <a:avLst/>
          </a:prstGeom>
          <a:noFill/>
          <a:ln w="9525">
            <a:noFill/>
            <a:miter lim="800000"/>
            <a:headEnd/>
            <a:tailEnd/>
          </a:ln>
        </p:spPr>
      </p:pic>
      <p:pic>
        <p:nvPicPr>
          <p:cNvPr id="64521" name="Picture 9"/>
          <p:cNvPicPr>
            <a:picLocks noChangeAspect="1" noChangeArrowheads="1"/>
          </p:cNvPicPr>
          <p:nvPr/>
        </p:nvPicPr>
        <p:blipFill>
          <a:blip r:embed="rId7" cstate="print"/>
          <a:srcRect/>
          <a:stretch>
            <a:fillRect/>
          </a:stretch>
        </p:blipFill>
        <p:spPr bwMode="auto">
          <a:xfrm>
            <a:off x="684213" y="5229225"/>
            <a:ext cx="4319587" cy="287338"/>
          </a:xfrm>
          <a:prstGeom prst="rect">
            <a:avLst/>
          </a:prstGeom>
          <a:noFill/>
          <a:ln w="9525">
            <a:noFill/>
            <a:miter lim="800000"/>
            <a:headEnd/>
            <a:tailEnd/>
          </a:ln>
        </p:spPr>
      </p:pic>
      <p:pic>
        <p:nvPicPr>
          <p:cNvPr id="64522" name="Picture 10"/>
          <p:cNvPicPr>
            <a:picLocks noChangeAspect="1" noChangeArrowheads="1"/>
          </p:cNvPicPr>
          <p:nvPr/>
        </p:nvPicPr>
        <p:blipFill>
          <a:blip r:embed="rId8" cstate="print"/>
          <a:srcRect/>
          <a:stretch>
            <a:fillRect/>
          </a:stretch>
        </p:blipFill>
        <p:spPr bwMode="auto">
          <a:xfrm>
            <a:off x="684213" y="5589588"/>
            <a:ext cx="5256212"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3"/>
          <p:cNvSpPr>
            <a:spLocks noGrp="1" noChangeArrowheads="1"/>
          </p:cNvSpPr>
          <p:nvPr>
            <p:ph type="body" idx="1"/>
          </p:nvPr>
        </p:nvSpPr>
        <p:spPr>
          <a:xfrm>
            <a:off x="457200" y="333375"/>
            <a:ext cx="8229600" cy="5797550"/>
          </a:xfrm>
        </p:spPr>
        <p:txBody>
          <a:bodyPr/>
          <a:lstStyle/>
          <a:p>
            <a:pPr marL="0" indent="0" algn="r" rtl="1" eaLnBrk="1" hangingPunct="1">
              <a:lnSpc>
                <a:spcPct val="105000"/>
              </a:lnSpc>
              <a:buFont typeface="Wingdings" pitchFamily="2" charset="2"/>
              <a:buNone/>
            </a:pPr>
            <a:endParaRPr lang="en-US" dirty="0" smtClean="0"/>
          </a:p>
          <a:p>
            <a:pPr marL="0" indent="0" algn="r" rtl="1" eaLnBrk="1" hangingPunct="1">
              <a:lnSpc>
                <a:spcPct val="105000"/>
              </a:lnSpc>
              <a:buFont typeface="Wingdings" pitchFamily="2" charset="2"/>
              <a:buNone/>
            </a:pPr>
            <a:endParaRPr lang="en-US" dirty="0" smtClean="0"/>
          </a:p>
          <a:p>
            <a:pPr marL="0" indent="0" algn="r" rtl="1" eaLnBrk="1" hangingPunct="1">
              <a:lnSpc>
                <a:spcPct val="115000"/>
              </a:lnSpc>
              <a:buFont typeface="Wingdings" pitchFamily="2" charset="2"/>
              <a:buNone/>
            </a:pPr>
            <a:r>
              <a:rPr lang="ar-SY" sz="2400" smtClean="0"/>
              <a:t>إذاً القص القاعدي</a:t>
            </a:r>
            <a:r>
              <a:rPr lang="ar-SY" smtClean="0"/>
              <a:t>      </a:t>
            </a:r>
            <a:endParaRPr lang="en-US" dirty="0" smtClean="0"/>
          </a:p>
          <a:p>
            <a:pPr marL="0" indent="0" algn="just" rtl="1" eaLnBrk="1" hangingPunct="1">
              <a:lnSpc>
                <a:spcPct val="115000"/>
              </a:lnSpc>
            </a:pPr>
            <a:r>
              <a:rPr lang="en-US" dirty="0" smtClean="0"/>
              <a:t> </a:t>
            </a:r>
            <a:r>
              <a:rPr lang="ar-SY" sz="2400" smtClean="0"/>
              <a:t>يتم توزيع القوة الزلزالية على ارتفاع البناء ويبين الجدول التالي هذا التوزيع وفقاً للعلاقة (</a:t>
            </a:r>
            <a:r>
              <a:rPr lang="en-US" sz="2400" dirty="0" smtClean="0"/>
              <a:t>13</a:t>
            </a:r>
            <a:r>
              <a:rPr lang="ar-SY" sz="2400" smtClean="0"/>
              <a:t>) مع الأخذ بالحسبان  </a:t>
            </a:r>
            <a:r>
              <a:rPr lang="en-US" sz="2400" dirty="0" smtClean="0"/>
              <a:t>           </a:t>
            </a:r>
            <a:r>
              <a:rPr lang="ar-SY" sz="2400" smtClean="0"/>
              <a:t>لأن</a:t>
            </a:r>
            <a:r>
              <a:rPr lang="ar-SY" smtClean="0"/>
              <a:t> </a:t>
            </a:r>
            <a:endParaRPr lang="en-US" dirty="0" smtClean="0"/>
          </a:p>
          <a:p>
            <a:pPr marL="0" indent="0" algn="just" rtl="1" eaLnBrk="1" hangingPunct="1">
              <a:lnSpc>
                <a:spcPct val="115000"/>
              </a:lnSpc>
              <a:buFont typeface="Wingdings" pitchFamily="2" charset="2"/>
              <a:buNone/>
            </a:pPr>
            <a:endParaRPr lang="en-US" dirty="0" smtClean="0"/>
          </a:p>
          <a:p>
            <a:pPr marL="0" indent="0" algn="just" rtl="1" eaLnBrk="1" hangingPunct="1">
              <a:lnSpc>
                <a:spcPct val="115000"/>
              </a:lnSpc>
              <a:buFont typeface="Wingdings" pitchFamily="2" charset="2"/>
              <a:buNone/>
            </a:pPr>
            <a:endParaRPr lang="en-US" dirty="0" smtClean="0"/>
          </a:p>
        </p:txBody>
      </p:sp>
      <p:pic>
        <p:nvPicPr>
          <p:cNvPr id="28679" name="Picture 4"/>
          <p:cNvPicPr>
            <a:picLocks noChangeAspect="1" noChangeArrowheads="1"/>
          </p:cNvPicPr>
          <p:nvPr/>
        </p:nvPicPr>
        <p:blipFill>
          <a:blip r:embed="rId3" cstate="print"/>
          <a:srcRect/>
          <a:stretch>
            <a:fillRect/>
          </a:stretch>
        </p:blipFill>
        <p:spPr bwMode="auto">
          <a:xfrm>
            <a:off x="684213" y="404813"/>
            <a:ext cx="4535487" cy="574675"/>
          </a:xfrm>
          <a:prstGeom prst="rect">
            <a:avLst/>
          </a:prstGeom>
          <a:noFill/>
          <a:ln w="9525">
            <a:noFill/>
            <a:miter lim="800000"/>
            <a:headEnd/>
            <a:tailEnd/>
          </a:ln>
        </p:spPr>
      </p:pic>
      <p:pic>
        <p:nvPicPr>
          <p:cNvPr id="28680" name="Picture 5"/>
          <p:cNvPicPr>
            <a:picLocks noChangeAspect="1" noChangeArrowheads="1"/>
          </p:cNvPicPr>
          <p:nvPr/>
        </p:nvPicPr>
        <p:blipFill>
          <a:blip r:embed="rId4" cstate="print"/>
          <a:srcRect/>
          <a:stretch>
            <a:fillRect/>
          </a:stretch>
        </p:blipFill>
        <p:spPr bwMode="auto">
          <a:xfrm>
            <a:off x="684213" y="1052513"/>
            <a:ext cx="5184775" cy="360362"/>
          </a:xfrm>
          <a:prstGeom prst="rect">
            <a:avLst/>
          </a:prstGeom>
          <a:noFill/>
          <a:ln w="9525">
            <a:noFill/>
            <a:miter lim="800000"/>
            <a:headEnd/>
            <a:tailEnd/>
          </a:ln>
        </p:spPr>
      </p:pic>
      <p:pic>
        <p:nvPicPr>
          <p:cNvPr id="28681" name="Picture 6"/>
          <p:cNvPicPr>
            <a:picLocks noChangeAspect="1" noChangeArrowheads="1"/>
          </p:cNvPicPr>
          <p:nvPr/>
        </p:nvPicPr>
        <p:blipFill>
          <a:blip r:embed="rId5" cstate="print"/>
          <a:srcRect/>
          <a:stretch>
            <a:fillRect/>
          </a:stretch>
        </p:blipFill>
        <p:spPr bwMode="auto">
          <a:xfrm>
            <a:off x="2987675" y="1644650"/>
            <a:ext cx="1584325" cy="328613"/>
          </a:xfrm>
          <a:prstGeom prst="rect">
            <a:avLst/>
          </a:prstGeom>
          <a:noFill/>
          <a:ln w="6350" cap="rnd">
            <a:solidFill>
              <a:schemeClr val="tx1"/>
            </a:solidFill>
            <a:prstDash val="sysDot"/>
            <a:miter lim="800000"/>
            <a:headEnd/>
            <a:tailEnd/>
          </a:ln>
        </p:spPr>
      </p:pic>
      <p:pic>
        <p:nvPicPr>
          <p:cNvPr id="28682" name="Picture 7"/>
          <p:cNvPicPr>
            <a:picLocks noChangeAspect="1" noChangeArrowheads="1"/>
          </p:cNvPicPr>
          <p:nvPr/>
        </p:nvPicPr>
        <p:blipFill>
          <a:blip r:embed="rId6" cstate="print"/>
          <a:srcRect/>
          <a:stretch>
            <a:fillRect/>
          </a:stretch>
        </p:blipFill>
        <p:spPr bwMode="auto">
          <a:xfrm>
            <a:off x="4428480" y="2778457"/>
            <a:ext cx="863600" cy="368300"/>
          </a:xfrm>
          <a:prstGeom prst="rect">
            <a:avLst/>
          </a:prstGeom>
          <a:noFill/>
          <a:ln w="9525">
            <a:noFill/>
            <a:miter lim="800000"/>
            <a:headEnd/>
            <a:tailEnd/>
          </a:ln>
        </p:spPr>
      </p:pic>
      <p:pic>
        <p:nvPicPr>
          <p:cNvPr id="28683" name="Picture 8"/>
          <p:cNvPicPr>
            <a:picLocks noChangeAspect="1" noChangeArrowheads="1"/>
          </p:cNvPicPr>
          <p:nvPr/>
        </p:nvPicPr>
        <p:blipFill>
          <a:blip r:embed="rId7" cstate="print"/>
          <a:srcRect/>
          <a:stretch>
            <a:fillRect/>
          </a:stretch>
        </p:blipFill>
        <p:spPr bwMode="auto">
          <a:xfrm>
            <a:off x="1692275" y="2781300"/>
            <a:ext cx="1225550" cy="300038"/>
          </a:xfrm>
          <a:prstGeom prst="rect">
            <a:avLst/>
          </a:prstGeom>
          <a:noFill/>
          <a:ln w="9525">
            <a:noFill/>
            <a:miter lim="800000"/>
            <a:headEnd/>
            <a:tailEnd/>
          </a:ln>
        </p:spPr>
      </p:pic>
      <p:graphicFrame>
        <p:nvGraphicFramePr>
          <p:cNvPr id="130110" name="Group 62"/>
          <p:cNvGraphicFramePr>
            <a:graphicFrameLocks noGrp="1"/>
          </p:cNvGraphicFramePr>
          <p:nvPr/>
        </p:nvGraphicFramePr>
        <p:xfrm>
          <a:off x="611188" y="3357563"/>
          <a:ext cx="7993062" cy="2663827"/>
        </p:xfrm>
        <a:graphic>
          <a:graphicData uri="http://schemas.openxmlformats.org/drawingml/2006/table">
            <a:tbl>
              <a:tblPr/>
              <a:tblGrid>
                <a:gridCol w="1598612"/>
                <a:gridCol w="1598613"/>
                <a:gridCol w="1598612"/>
                <a:gridCol w="1598613"/>
                <a:gridCol w="1598612"/>
              </a:tblGrid>
              <a:tr h="4889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400" b="0" i="1" u="none" strike="noStrike" cap="none" normalizeH="0" baseline="0" smtClean="0">
                          <a:ln>
                            <a:noFill/>
                          </a:ln>
                          <a:solidFill>
                            <a:schemeClr val="tx1"/>
                          </a:solidFill>
                          <a:effectLst/>
                          <a:latin typeface="Simplified Arabic" pitchFamily="2" charset="-78"/>
                          <a:cs typeface="Simplified Arabic" pitchFamily="2" charset="-78"/>
                        </a:rPr>
                        <a:t>المنسوب</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10.7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773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8271.1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159.58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7.35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910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6688.5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129.05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4.0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1000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4000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77.17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2683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18959.6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365.8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8674" name="Object 51"/>
          <p:cNvGraphicFramePr>
            <a:graphicFrameLocks noChangeAspect="1"/>
          </p:cNvGraphicFramePr>
          <p:nvPr/>
        </p:nvGraphicFramePr>
        <p:xfrm>
          <a:off x="7235825" y="3363913"/>
          <a:ext cx="1223963" cy="363537"/>
        </p:xfrm>
        <a:graphic>
          <a:graphicData uri="http://schemas.openxmlformats.org/presentationml/2006/ole">
            <mc:AlternateContent xmlns:mc="http://schemas.openxmlformats.org/markup-compatibility/2006">
              <mc:Choice xmlns:v="urn:schemas-microsoft-com:vml" Requires="v">
                <p:oleObj spid="_x0000_s28722" name="Equation" r:id="rId8" imgW="774364" imgH="228501" progId="Equation.3">
                  <p:embed/>
                </p:oleObj>
              </mc:Choice>
              <mc:Fallback>
                <p:oleObj name="Equation" r:id="rId8" imgW="774364" imgH="228501" progId="Equation.3">
                  <p:embed/>
                  <p:pic>
                    <p:nvPicPr>
                      <p:cNvPr id="0"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5825" y="3363913"/>
                        <a:ext cx="1223963"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54"/>
          <p:cNvGraphicFramePr>
            <a:graphicFrameLocks noChangeAspect="1"/>
          </p:cNvGraphicFramePr>
          <p:nvPr/>
        </p:nvGraphicFramePr>
        <p:xfrm>
          <a:off x="5724525" y="3357563"/>
          <a:ext cx="647700" cy="361950"/>
        </p:xfrm>
        <a:graphic>
          <a:graphicData uri="http://schemas.openxmlformats.org/presentationml/2006/ole">
            <mc:AlternateContent xmlns:mc="http://schemas.openxmlformats.org/markup-compatibility/2006">
              <mc:Choice xmlns:v="urn:schemas-microsoft-com:vml" Requires="v">
                <p:oleObj spid="_x0000_s28723" name="Equation" r:id="rId10" imgW="291973" imgH="228501" progId="Equation.3">
                  <p:embed/>
                </p:oleObj>
              </mc:Choice>
              <mc:Fallback>
                <p:oleObj name="Equation" r:id="rId10" imgW="291973" imgH="228501" progId="Equation.3">
                  <p:embed/>
                  <p:pic>
                    <p:nvPicPr>
                      <p:cNvPr id="0"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525" y="3357563"/>
                        <a:ext cx="6477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57"/>
          <p:cNvGraphicFramePr>
            <a:graphicFrameLocks noChangeAspect="1"/>
          </p:cNvGraphicFramePr>
          <p:nvPr/>
        </p:nvGraphicFramePr>
        <p:xfrm>
          <a:off x="4140200" y="3357563"/>
          <a:ext cx="755650" cy="349250"/>
        </p:xfrm>
        <a:graphic>
          <a:graphicData uri="http://schemas.openxmlformats.org/presentationml/2006/ole">
            <mc:AlternateContent xmlns:mc="http://schemas.openxmlformats.org/markup-compatibility/2006">
              <mc:Choice xmlns:v="urn:schemas-microsoft-com:vml" Requires="v">
                <p:oleObj spid="_x0000_s28724" name="Equation" r:id="rId12" imgW="495085" imgH="228501" progId="Equation.3">
                  <p:embed/>
                </p:oleObj>
              </mc:Choice>
              <mc:Fallback>
                <p:oleObj name="Equation" r:id="rId12" imgW="495085" imgH="228501" progId="Equation.3">
                  <p:embed/>
                  <p:pic>
                    <p:nvPicPr>
                      <p:cNvPr id="0"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0200" y="3357563"/>
                        <a:ext cx="755650"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59"/>
          <p:cNvGraphicFramePr>
            <a:graphicFrameLocks noChangeAspect="1"/>
          </p:cNvGraphicFramePr>
          <p:nvPr/>
        </p:nvGraphicFramePr>
        <p:xfrm>
          <a:off x="2627313" y="3357563"/>
          <a:ext cx="720725" cy="357187"/>
        </p:xfrm>
        <a:graphic>
          <a:graphicData uri="http://schemas.openxmlformats.org/presentationml/2006/ole">
            <mc:AlternateContent xmlns:mc="http://schemas.openxmlformats.org/markup-compatibility/2006">
              <mc:Choice xmlns:v="urn:schemas-microsoft-com:vml" Requires="v">
                <p:oleObj spid="_x0000_s28725" name="Equation" r:id="rId14" imgW="393529" imgH="228501" progId="Equation.3">
                  <p:embed/>
                </p:oleObj>
              </mc:Choice>
              <mc:Fallback>
                <p:oleObj name="Equation" r:id="rId14" imgW="393529" imgH="228501" progId="Equation.3">
                  <p:embed/>
                  <p:pic>
                    <p:nvPicPr>
                      <p:cNvPr id="0" name="Picture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7313" y="3357563"/>
                        <a:ext cx="720725"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idx="1"/>
          </p:nvPr>
        </p:nvSpPr>
        <p:spPr>
          <a:xfrm>
            <a:off x="468312" y="260350"/>
            <a:ext cx="8280151" cy="5797550"/>
          </a:xfrm>
        </p:spPr>
        <p:txBody>
          <a:bodyPr/>
          <a:lstStyle/>
          <a:p>
            <a:pPr algn="r" rtl="1" eaLnBrk="1" hangingPunct="1">
              <a:lnSpc>
                <a:spcPct val="115000"/>
              </a:lnSpc>
            </a:pPr>
            <a:r>
              <a:rPr lang="ar-SY" sz="2400" dirty="0" smtClean="0"/>
              <a:t>تحديد الانتقالات الطابقية غير المرنة.</a:t>
            </a:r>
          </a:p>
          <a:p>
            <a:pPr algn="r" rtl="1" eaLnBrk="1" hangingPunct="1">
              <a:lnSpc>
                <a:spcPct val="115000"/>
              </a:lnSpc>
              <a:buFont typeface="Wingdings" pitchFamily="2" charset="2"/>
              <a:buNone/>
            </a:pPr>
            <a:r>
              <a:rPr lang="ar-SY" sz="2400" dirty="0" smtClean="0"/>
              <a:t>باعتبار </a:t>
            </a:r>
            <a:r>
              <a:rPr lang="en-US" sz="2400" dirty="0" smtClean="0"/>
              <a:t>             </a:t>
            </a:r>
            <a:r>
              <a:rPr lang="ar-SY" sz="2400" dirty="0" smtClean="0"/>
              <a:t>فإن القيمة العظمى للانزياح الجانبي تحدد بالعلاقة التالية:</a:t>
            </a:r>
            <a:endParaRPr lang="en-US" sz="2400" dirty="0" smtClean="0"/>
          </a:p>
          <a:p>
            <a:pPr algn="r" rtl="1" eaLnBrk="1" hangingPunct="1">
              <a:lnSpc>
                <a:spcPct val="115000"/>
              </a:lnSpc>
              <a:buFont typeface="Wingdings" pitchFamily="2" charset="2"/>
              <a:buNone/>
            </a:pPr>
            <a:endParaRPr lang="ar-SY" sz="2400" dirty="0" smtClean="0"/>
          </a:p>
          <a:p>
            <a:pPr algn="r" rtl="1" eaLnBrk="1" hangingPunct="1">
              <a:lnSpc>
                <a:spcPct val="115000"/>
              </a:lnSpc>
              <a:buFont typeface="Wingdings" pitchFamily="2" charset="2"/>
              <a:buNone/>
            </a:pPr>
            <a:r>
              <a:rPr lang="ar-SY" sz="2400" dirty="0" smtClean="0"/>
              <a:t>فمن أجل الطابقين الثاني والثالث فإن:        </a:t>
            </a:r>
          </a:p>
          <a:p>
            <a:pPr algn="r" rtl="1" eaLnBrk="1" hangingPunct="1">
              <a:lnSpc>
                <a:spcPct val="115000"/>
              </a:lnSpc>
              <a:buFont typeface="Wingdings" pitchFamily="2" charset="2"/>
              <a:buNone/>
            </a:pPr>
            <a:r>
              <a:rPr lang="ar-SY" sz="2400" dirty="0" smtClean="0"/>
              <a:t>ومن أجل الطابق الأول فإن:                      </a:t>
            </a:r>
          </a:p>
          <a:p>
            <a:pPr algn="r" rtl="1" eaLnBrk="1" hangingPunct="1">
              <a:lnSpc>
                <a:spcPct val="115000"/>
              </a:lnSpc>
              <a:buFont typeface="Wingdings" pitchFamily="2" charset="2"/>
              <a:buNone/>
            </a:pPr>
            <a:r>
              <a:rPr lang="ar-SY" sz="2400" dirty="0" smtClean="0"/>
              <a:t>ويحدد الانزياح الطابقي المرن بتطبيق العلاقة التالية:</a:t>
            </a:r>
            <a:endParaRPr lang="en-US" sz="2400" dirty="0" smtClean="0"/>
          </a:p>
          <a:p>
            <a:pPr algn="r" rtl="1" eaLnBrk="1" hangingPunct="1">
              <a:lnSpc>
                <a:spcPct val="115000"/>
              </a:lnSpc>
              <a:buFont typeface="Wingdings" pitchFamily="2" charset="2"/>
              <a:buNone/>
            </a:pPr>
            <a:endParaRPr lang="ar-SY" sz="2400" b="1" dirty="0" smtClean="0"/>
          </a:p>
          <a:p>
            <a:pPr algn="r" rtl="1" eaLnBrk="1" hangingPunct="1">
              <a:lnSpc>
                <a:spcPct val="115000"/>
              </a:lnSpc>
              <a:buFont typeface="Wingdings" pitchFamily="2" charset="2"/>
              <a:buNone/>
            </a:pPr>
            <a:r>
              <a:rPr lang="ar-SY" sz="2400" dirty="0" smtClean="0"/>
              <a:t>ومنه يحدد الانزياح الطابقي المرن في الطابقين الثاني والثالث:</a:t>
            </a:r>
            <a:endParaRPr lang="en-US" sz="2400" dirty="0" smtClean="0"/>
          </a:p>
          <a:p>
            <a:pPr algn="r" rtl="1" eaLnBrk="1" hangingPunct="1">
              <a:lnSpc>
                <a:spcPct val="115000"/>
              </a:lnSpc>
              <a:buFont typeface="Wingdings" pitchFamily="2" charset="2"/>
              <a:buNone/>
            </a:pPr>
            <a:r>
              <a:rPr lang="en-US" sz="2400" dirty="0" smtClean="0"/>
              <a:t> </a:t>
            </a:r>
            <a:endParaRPr lang="ar-SY" sz="2000" dirty="0" smtClean="0"/>
          </a:p>
          <a:p>
            <a:pPr algn="r" rtl="1" eaLnBrk="1" hangingPunct="1">
              <a:lnSpc>
                <a:spcPct val="115000"/>
              </a:lnSpc>
              <a:buFont typeface="Wingdings" pitchFamily="2" charset="2"/>
              <a:buNone/>
            </a:pPr>
            <a:r>
              <a:rPr lang="ar-SY" sz="2400" dirty="0" smtClean="0"/>
              <a:t>وفي الطابق الأول: </a:t>
            </a:r>
            <a:endParaRPr lang="en-US" sz="2400" dirty="0" smtClean="0"/>
          </a:p>
          <a:p>
            <a:pPr algn="r" rtl="1" eaLnBrk="1" hangingPunct="1"/>
            <a:r>
              <a:rPr lang="ar-SY" sz="2400" dirty="0" smtClean="0"/>
              <a:t>معامل الوثوقية ودرجة عدم التقرير.</a:t>
            </a:r>
          </a:p>
          <a:p>
            <a:pPr algn="just" rtl="1" eaLnBrk="1" hangingPunct="1">
              <a:buFont typeface="Wingdings" pitchFamily="2" charset="2"/>
              <a:buNone/>
            </a:pPr>
            <a:r>
              <a:rPr lang="ar-SY" sz="2400" dirty="0" smtClean="0"/>
              <a:t>يتحمل كل من الجدارين نصف القص القاعدي أي </a:t>
            </a:r>
            <a:r>
              <a:rPr lang="en-US" sz="2400" dirty="0" smtClean="0"/>
              <a:t>182.9 ton</a:t>
            </a:r>
            <a:r>
              <a:rPr lang="ar-SY" sz="2400" dirty="0" smtClean="0"/>
              <a:t> ويحدد</a:t>
            </a:r>
            <a:r>
              <a:rPr lang="ar-SY" dirty="0" smtClean="0"/>
              <a:t> </a:t>
            </a:r>
            <a:r>
              <a:rPr lang="ar-SY" sz="2400" dirty="0" smtClean="0"/>
              <a:t>معامل</a:t>
            </a:r>
            <a:r>
              <a:rPr lang="en-US" sz="2400" dirty="0" smtClean="0"/>
              <a:t>  </a:t>
            </a:r>
          </a:p>
        </p:txBody>
      </p:sp>
      <p:sp>
        <p:nvSpPr>
          <p:cNvPr id="2970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9698" name="Object 4"/>
          <p:cNvGraphicFramePr>
            <a:graphicFrameLocks noChangeAspect="1"/>
          </p:cNvGraphicFramePr>
          <p:nvPr/>
        </p:nvGraphicFramePr>
        <p:xfrm>
          <a:off x="6659563" y="908050"/>
          <a:ext cx="1223962" cy="309563"/>
        </p:xfrm>
        <a:graphic>
          <a:graphicData uri="http://schemas.openxmlformats.org/presentationml/2006/ole">
            <mc:AlternateContent xmlns:mc="http://schemas.openxmlformats.org/markup-compatibility/2006">
              <mc:Choice xmlns:v="urn:schemas-microsoft-com:vml" Requires="v">
                <p:oleObj spid="_x0000_s29722" name="Equation" r:id="rId3" imgW="710891" imgH="177723" progId="Equation.3">
                  <p:embed/>
                </p:oleObj>
              </mc:Choice>
              <mc:Fallback>
                <p:oleObj name="Equation" r:id="rId3" imgW="710891" imgH="177723"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908050"/>
                        <a:ext cx="1223962"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2" name="Rectangle 7"/>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ar-LB"/>
          </a:p>
        </p:txBody>
      </p:sp>
      <p:graphicFrame>
        <p:nvGraphicFramePr>
          <p:cNvPr id="29699" name="Object 6"/>
          <p:cNvGraphicFramePr>
            <a:graphicFrameLocks noChangeAspect="1"/>
          </p:cNvGraphicFramePr>
          <p:nvPr/>
        </p:nvGraphicFramePr>
        <p:xfrm>
          <a:off x="971550" y="1341438"/>
          <a:ext cx="1512888" cy="358775"/>
        </p:xfrm>
        <a:graphic>
          <a:graphicData uri="http://schemas.openxmlformats.org/presentationml/2006/ole">
            <mc:AlternateContent xmlns:mc="http://schemas.openxmlformats.org/markup-compatibility/2006">
              <mc:Choice xmlns:v="urn:schemas-microsoft-com:vml" Requires="v">
                <p:oleObj spid="_x0000_s29723" name="Equation" r:id="rId5" imgW="812447" imgH="228501" progId="Equation.3">
                  <p:embed/>
                </p:oleObj>
              </mc:Choice>
              <mc:Fallback>
                <p:oleObj name="Equation" r:id="rId5" imgW="812447" imgH="228501"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1341438"/>
                        <a:ext cx="151288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3" name="Picture 8"/>
          <p:cNvPicPr>
            <a:picLocks noChangeAspect="1" noChangeArrowheads="1"/>
          </p:cNvPicPr>
          <p:nvPr/>
        </p:nvPicPr>
        <p:blipFill>
          <a:blip r:embed="rId7" cstate="print"/>
          <a:srcRect/>
          <a:stretch>
            <a:fillRect/>
          </a:stretch>
        </p:blipFill>
        <p:spPr bwMode="auto">
          <a:xfrm>
            <a:off x="971550" y="1844675"/>
            <a:ext cx="3168650" cy="360363"/>
          </a:xfrm>
          <a:prstGeom prst="rect">
            <a:avLst/>
          </a:prstGeom>
          <a:noFill/>
          <a:ln w="9525">
            <a:noFill/>
            <a:miter lim="800000"/>
            <a:headEnd/>
            <a:tailEnd/>
          </a:ln>
        </p:spPr>
      </p:pic>
      <p:pic>
        <p:nvPicPr>
          <p:cNvPr id="29704" name="Picture 9"/>
          <p:cNvPicPr>
            <a:picLocks noChangeAspect="1" noChangeArrowheads="1"/>
          </p:cNvPicPr>
          <p:nvPr/>
        </p:nvPicPr>
        <p:blipFill>
          <a:blip r:embed="rId8" cstate="print"/>
          <a:srcRect/>
          <a:stretch>
            <a:fillRect/>
          </a:stretch>
        </p:blipFill>
        <p:spPr bwMode="auto">
          <a:xfrm>
            <a:off x="971550" y="2349500"/>
            <a:ext cx="2665413" cy="360363"/>
          </a:xfrm>
          <a:prstGeom prst="rect">
            <a:avLst/>
          </a:prstGeom>
          <a:noFill/>
          <a:ln w="9525">
            <a:noFill/>
            <a:miter lim="800000"/>
            <a:headEnd/>
            <a:tailEnd/>
          </a:ln>
        </p:spPr>
      </p:pic>
      <p:pic>
        <p:nvPicPr>
          <p:cNvPr id="29705" name="Picture 10"/>
          <p:cNvPicPr>
            <a:picLocks noChangeAspect="1" noChangeArrowheads="1"/>
          </p:cNvPicPr>
          <p:nvPr/>
        </p:nvPicPr>
        <p:blipFill>
          <a:blip r:embed="rId9" cstate="print"/>
          <a:srcRect/>
          <a:stretch>
            <a:fillRect/>
          </a:stretch>
        </p:blipFill>
        <p:spPr bwMode="auto">
          <a:xfrm>
            <a:off x="971550" y="3141663"/>
            <a:ext cx="5545138" cy="647700"/>
          </a:xfrm>
          <a:prstGeom prst="rect">
            <a:avLst/>
          </a:prstGeom>
          <a:noFill/>
          <a:ln w="9525">
            <a:noFill/>
            <a:miter lim="800000"/>
            <a:headEnd/>
            <a:tailEnd/>
          </a:ln>
        </p:spPr>
      </p:pic>
      <p:pic>
        <p:nvPicPr>
          <p:cNvPr id="29706" name="Picture 11"/>
          <p:cNvPicPr>
            <a:picLocks noChangeAspect="1" noChangeArrowheads="1"/>
          </p:cNvPicPr>
          <p:nvPr/>
        </p:nvPicPr>
        <p:blipFill>
          <a:blip r:embed="rId10" cstate="print"/>
          <a:srcRect/>
          <a:stretch>
            <a:fillRect/>
          </a:stretch>
        </p:blipFill>
        <p:spPr bwMode="auto">
          <a:xfrm>
            <a:off x="971550" y="4292600"/>
            <a:ext cx="3240088" cy="360363"/>
          </a:xfrm>
          <a:prstGeom prst="rect">
            <a:avLst/>
          </a:prstGeom>
          <a:noFill/>
          <a:ln w="9525">
            <a:noFill/>
            <a:miter lim="800000"/>
            <a:headEnd/>
            <a:tailEnd/>
          </a:ln>
        </p:spPr>
      </p:pic>
      <p:pic>
        <p:nvPicPr>
          <p:cNvPr id="29707" name="Picture 12"/>
          <p:cNvPicPr>
            <a:picLocks noChangeAspect="1" noChangeArrowheads="1"/>
          </p:cNvPicPr>
          <p:nvPr/>
        </p:nvPicPr>
        <p:blipFill>
          <a:blip r:embed="rId11" cstate="print"/>
          <a:srcRect/>
          <a:stretch>
            <a:fillRect/>
          </a:stretch>
        </p:blipFill>
        <p:spPr bwMode="auto">
          <a:xfrm>
            <a:off x="971550" y="4868863"/>
            <a:ext cx="2808288" cy="36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9750" y="1131888"/>
            <a:ext cx="8229600" cy="4673600"/>
          </a:xfrm>
        </p:spPr>
        <p:txBody>
          <a:bodyPr/>
          <a:lstStyle/>
          <a:p>
            <a:pPr marL="0" indent="0" algn="just" rtl="1" eaLnBrk="1" hangingPunct="1">
              <a:lnSpc>
                <a:spcPct val="115000"/>
              </a:lnSpc>
              <a:buFont typeface="Wingdings" pitchFamily="2" charset="2"/>
              <a:buNone/>
            </a:pPr>
            <a:r>
              <a:rPr lang="ar-SY" sz="2400" dirty="0" smtClean="0"/>
              <a:t>الوثوقية ودرجة عدم التقرير في حالة الجدران القصية على أساس عدد أجزاء الجدار ذات الطول </a:t>
            </a:r>
            <a:r>
              <a:rPr lang="en-US" sz="2400" dirty="0" smtClean="0"/>
              <a:t> 3m</a:t>
            </a:r>
            <a:r>
              <a:rPr lang="ar-SY" sz="2400" dirty="0" smtClean="0"/>
              <a:t>(    ) التي يساويها الجدار الواحد.</a:t>
            </a:r>
          </a:p>
          <a:p>
            <a:pPr marL="0" indent="0" algn="just" rtl="1" eaLnBrk="1" hangingPunct="1">
              <a:lnSpc>
                <a:spcPct val="115000"/>
              </a:lnSpc>
              <a:buFont typeface="Wingdings" pitchFamily="2" charset="2"/>
              <a:buNone/>
            </a:pPr>
            <a:r>
              <a:rPr lang="ar-SY" sz="2400" dirty="0" smtClean="0"/>
              <a:t> </a:t>
            </a:r>
            <a:r>
              <a:rPr lang="en-US" sz="2400" dirty="0" smtClean="0"/>
              <a:t> </a:t>
            </a:r>
          </a:p>
        </p:txBody>
      </p:sp>
      <p:sp>
        <p:nvSpPr>
          <p:cNvPr id="307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0722" name="Object 4"/>
          <p:cNvGraphicFramePr>
            <a:graphicFrameLocks noChangeAspect="1"/>
          </p:cNvGraphicFramePr>
          <p:nvPr>
            <p:extLst>
              <p:ext uri="{D42A27DB-BD31-4B8C-83A1-F6EECF244321}">
                <p14:modId xmlns:p14="http://schemas.microsoft.com/office/powerpoint/2010/main" val="657137062"/>
              </p:ext>
            </p:extLst>
          </p:nvPr>
        </p:nvGraphicFramePr>
        <p:xfrm>
          <a:off x="6629176" y="1655763"/>
          <a:ext cx="319088" cy="333375"/>
        </p:xfrm>
        <a:graphic>
          <a:graphicData uri="http://schemas.openxmlformats.org/presentationml/2006/ole">
            <mc:AlternateContent xmlns:mc="http://schemas.openxmlformats.org/markup-compatibility/2006">
              <mc:Choice xmlns:v="urn:schemas-microsoft-com:vml" Requires="v">
                <p:oleObj spid="_x0000_s30734" name="Equation" r:id="rId3" imgW="215806" imgH="228501" progId="Equation.3">
                  <p:embed/>
                </p:oleObj>
              </mc:Choice>
              <mc:Fallback>
                <p:oleObj name="Equation" r:id="rId3" imgW="215806" imgH="228501"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176" y="1655763"/>
                        <a:ext cx="31908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25" name="Picture 7"/>
          <p:cNvPicPr>
            <a:picLocks noChangeAspect="1" noChangeArrowheads="1"/>
          </p:cNvPicPr>
          <p:nvPr/>
        </p:nvPicPr>
        <p:blipFill>
          <a:blip r:embed="rId5" cstate="print"/>
          <a:srcRect/>
          <a:stretch>
            <a:fillRect/>
          </a:stretch>
        </p:blipFill>
        <p:spPr bwMode="auto">
          <a:xfrm>
            <a:off x="1908175" y="1989138"/>
            <a:ext cx="2808288" cy="647700"/>
          </a:xfrm>
          <a:prstGeom prst="rect">
            <a:avLst/>
          </a:prstGeom>
          <a:noFill/>
          <a:ln w="9525">
            <a:noFill/>
            <a:miter lim="800000"/>
            <a:headEnd/>
            <a:tailEnd/>
          </a:ln>
        </p:spPr>
      </p:pic>
      <p:pic>
        <p:nvPicPr>
          <p:cNvPr id="30726" name="Picture 8"/>
          <p:cNvPicPr>
            <a:picLocks noChangeAspect="1" noChangeArrowheads="1"/>
          </p:cNvPicPr>
          <p:nvPr/>
        </p:nvPicPr>
        <p:blipFill>
          <a:blip r:embed="rId6" cstate="print"/>
          <a:srcRect/>
          <a:stretch>
            <a:fillRect/>
          </a:stretch>
        </p:blipFill>
        <p:spPr bwMode="auto">
          <a:xfrm>
            <a:off x="1763713" y="2781300"/>
            <a:ext cx="4032250" cy="719138"/>
          </a:xfrm>
          <a:prstGeom prst="rect">
            <a:avLst/>
          </a:prstGeom>
          <a:noFill/>
          <a:ln w="9525">
            <a:noFill/>
            <a:miter lim="800000"/>
            <a:headEnd/>
            <a:tailEnd/>
          </a:ln>
        </p:spPr>
      </p:pic>
      <p:pic>
        <p:nvPicPr>
          <p:cNvPr id="30727" name="Picture 9"/>
          <p:cNvPicPr>
            <a:picLocks noChangeAspect="1" noChangeArrowheads="1"/>
          </p:cNvPicPr>
          <p:nvPr/>
        </p:nvPicPr>
        <p:blipFill>
          <a:blip r:embed="rId7" cstate="print"/>
          <a:srcRect/>
          <a:stretch>
            <a:fillRect/>
          </a:stretch>
        </p:blipFill>
        <p:spPr bwMode="auto">
          <a:xfrm>
            <a:off x="1908175" y="3644900"/>
            <a:ext cx="3024188" cy="360363"/>
          </a:xfrm>
          <a:prstGeom prst="rect">
            <a:avLst/>
          </a:prstGeom>
          <a:noFill/>
          <a:ln w="9525">
            <a:noFill/>
            <a:miter lim="800000"/>
            <a:headEnd/>
            <a:tailEnd/>
          </a:ln>
        </p:spPr>
      </p:pic>
      <p:pic>
        <p:nvPicPr>
          <p:cNvPr id="30728" name="Picture 10"/>
          <p:cNvPicPr>
            <a:picLocks noChangeAspect="1" noChangeArrowheads="1"/>
          </p:cNvPicPr>
          <p:nvPr/>
        </p:nvPicPr>
        <p:blipFill>
          <a:blip r:embed="rId8" cstate="print"/>
          <a:srcRect/>
          <a:stretch>
            <a:fillRect/>
          </a:stretch>
        </p:blipFill>
        <p:spPr bwMode="auto">
          <a:xfrm>
            <a:off x="2124075" y="4221163"/>
            <a:ext cx="4897438" cy="792162"/>
          </a:xfrm>
          <a:prstGeom prst="rect">
            <a:avLst/>
          </a:prstGeom>
          <a:noFill/>
          <a:ln w="6350" cap="rnd">
            <a:solidFill>
              <a:schemeClr val="tx1"/>
            </a:solidFill>
            <a:prstDash val="sysDot"/>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716463" y="277813"/>
            <a:ext cx="3970337" cy="703262"/>
          </a:xfrm>
        </p:spPr>
        <p:txBody>
          <a:bodyPr/>
          <a:lstStyle/>
          <a:p>
            <a:pPr algn="r" rtl="1" eaLnBrk="1" hangingPunct="1"/>
            <a:r>
              <a:rPr lang="ar-SY" sz="3600" b="1" smtClean="0"/>
              <a:t>مثال </a:t>
            </a:r>
            <a:r>
              <a:rPr lang="en-US" sz="3600" b="1" dirty="0" smtClean="0"/>
              <a:t>(2)</a:t>
            </a:r>
          </a:p>
        </p:txBody>
      </p:sp>
      <p:sp>
        <p:nvSpPr>
          <p:cNvPr id="65539" name="Rectangle 3"/>
          <p:cNvSpPr>
            <a:spLocks noGrp="1" noChangeArrowheads="1"/>
          </p:cNvSpPr>
          <p:nvPr>
            <p:ph type="body" idx="1"/>
          </p:nvPr>
        </p:nvSpPr>
        <p:spPr>
          <a:xfrm>
            <a:off x="4140200" y="1125538"/>
            <a:ext cx="4546600" cy="5005387"/>
          </a:xfrm>
        </p:spPr>
        <p:txBody>
          <a:bodyPr/>
          <a:lstStyle/>
          <a:p>
            <a:pPr marL="0" indent="0" algn="just" rtl="1" eaLnBrk="1" hangingPunct="1">
              <a:lnSpc>
                <a:spcPct val="80000"/>
              </a:lnSpc>
              <a:buFont typeface="Wingdings" pitchFamily="2" charset="2"/>
              <a:buNone/>
            </a:pPr>
            <a:r>
              <a:rPr lang="ar-SY" sz="2400" dirty="0" smtClean="0"/>
              <a:t>حدد القوى الزلزالية وفقاً للطريقة </a:t>
            </a:r>
            <a:r>
              <a:rPr lang="ar-SY" sz="2400" dirty="0" err="1" smtClean="0"/>
              <a:t>الستاتيكية</a:t>
            </a:r>
            <a:r>
              <a:rPr lang="ar-SY" sz="2400" dirty="0" smtClean="0"/>
              <a:t> الثانية التي يتعرض لها المبنى البيتوني المؤلف من تسع  طوابق علماً أن:</a:t>
            </a:r>
          </a:p>
          <a:p>
            <a:pPr marL="0" indent="0" algn="just" rtl="1" eaLnBrk="1" hangingPunct="1">
              <a:lnSpc>
                <a:spcPct val="80000"/>
              </a:lnSpc>
              <a:buFont typeface="Wingdings" pitchFamily="2" charset="2"/>
              <a:buNone/>
            </a:pPr>
            <a:r>
              <a:rPr lang="ar-SY" sz="2400" dirty="0" smtClean="0"/>
              <a:t>الجملة الإنشائية التي تقاوم الزلازل هي</a:t>
            </a:r>
          </a:p>
          <a:p>
            <a:pPr marL="0" indent="0" algn="just" rtl="1" eaLnBrk="1" hangingPunct="1">
              <a:lnSpc>
                <a:spcPct val="80000"/>
              </a:lnSpc>
              <a:buFont typeface="Wingdings" pitchFamily="2" charset="2"/>
              <a:buNone/>
            </a:pPr>
            <a:r>
              <a:rPr lang="ar-SY" sz="2400" dirty="0" smtClean="0"/>
              <a:t> إطارات خاصة مطاوعة </a:t>
            </a:r>
            <a:r>
              <a:rPr lang="en-US" sz="2400" dirty="0" smtClean="0"/>
              <a:t>(SMRF)</a:t>
            </a:r>
            <a:r>
              <a:rPr lang="ar-SY" sz="2400" dirty="0" smtClean="0"/>
              <a:t>.</a:t>
            </a:r>
          </a:p>
          <a:p>
            <a:pPr marL="0" indent="0" algn="just" rtl="1" eaLnBrk="1" hangingPunct="1">
              <a:lnSpc>
                <a:spcPct val="80000"/>
              </a:lnSpc>
              <a:buFont typeface="Wingdings" pitchFamily="2" charset="2"/>
              <a:buNone/>
            </a:pPr>
            <a:r>
              <a:rPr lang="ar-SY" sz="2400" dirty="0" smtClean="0"/>
              <a:t>الارتفاع </a:t>
            </a:r>
            <a:r>
              <a:rPr lang="ar-SY" sz="2400" dirty="0" err="1" smtClean="0"/>
              <a:t>الطابقي</a:t>
            </a:r>
            <a:r>
              <a:rPr lang="ar-SY" sz="2400" dirty="0" smtClean="0"/>
              <a:t> </a:t>
            </a:r>
            <a:r>
              <a:rPr lang="en-US" sz="2400" dirty="0" smtClean="0"/>
              <a:t>4.0m</a:t>
            </a:r>
            <a:endParaRPr lang="ar-SY" sz="2400" dirty="0" smtClean="0"/>
          </a:p>
          <a:p>
            <a:pPr marL="0" indent="0" algn="just" rtl="1" eaLnBrk="1" hangingPunct="1">
              <a:lnSpc>
                <a:spcPct val="80000"/>
              </a:lnSpc>
              <a:buFont typeface="Wingdings" pitchFamily="2" charset="2"/>
              <a:buNone/>
            </a:pPr>
            <a:r>
              <a:rPr lang="ar-SY" sz="2400" dirty="0" smtClean="0"/>
              <a:t> </a:t>
            </a:r>
            <a:r>
              <a:rPr lang="ar-SA" sz="2400" dirty="0" smtClean="0"/>
              <a:t>وأبعاد مسقط البناء </a:t>
            </a:r>
            <a:r>
              <a:rPr lang="en-US" sz="2400" dirty="0" smtClean="0"/>
              <a:t>30.5 x 52m</a:t>
            </a:r>
            <a:r>
              <a:rPr lang="ar-SY" sz="2400" dirty="0" smtClean="0"/>
              <a:t> .</a:t>
            </a:r>
          </a:p>
          <a:p>
            <a:pPr marL="0" indent="0" algn="just" rtl="1" eaLnBrk="1" hangingPunct="1">
              <a:lnSpc>
                <a:spcPct val="80000"/>
              </a:lnSpc>
              <a:buFont typeface="Wingdings" pitchFamily="2" charset="2"/>
              <a:buNone/>
            </a:pPr>
            <a:r>
              <a:rPr lang="ar-SY" sz="2400" dirty="0" smtClean="0"/>
              <a:t>الأوزان الميتة هي  لكل الطوابق.</a:t>
            </a:r>
            <a:r>
              <a:rPr lang="en-US" sz="2000" dirty="0" smtClean="0"/>
              <a:t>590 kg/m2</a:t>
            </a:r>
            <a:endParaRPr lang="ar-SY" sz="2000" dirty="0" smtClean="0"/>
          </a:p>
          <a:p>
            <a:pPr marL="0" indent="0" algn="just" rtl="1" eaLnBrk="1" hangingPunct="1">
              <a:lnSpc>
                <a:spcPct val="80000"/>
              </a:lnSpc>
              <a:buFont typeface="Wingdings" pitchFamily="2" charset="2"/>
              <a:buNone/>
            </a:pPr>
            <a:r>
              <a:rPr lang="ar-SY" sz="2400" dirty="0" smtClean="0"/>
              <a:t>الجملة </a:t>
            </a:r>
            <a:r>
              <a:rPr lang="ar-SY" sz="2400" dirty="0" err="1" smtClean="0"/>
              <a:t>الانشائية</a:t>
            </a:r>
            <a:r>
              <a:rPr lang="ar-SY" sz="2400" dirty="0" smtClean="0"/>
              <a:t> المقاومة للزلازل عبارة عن</a:t>
            </a:r>
          </a:p>
          <a:p>
            <a:pPr marL="0" indent="0" algn="just" rtl="1" eaLnBrk="1" hangingPunct="1">
              <a:lnSpc>
                <a:spcPct val="80000"/>
              </a:lnSpc>
              <a:buFont typeface="Wingdings" pitchFamily="2" charset="2"/>
              <a:buNone/>
            </a:pPr>
            <a:r>
              <a:rPr lang="ar-SY" sz="2400" dirty="0" smtClean="0"/>
              <a:t>إطارين كل منهما بأربع مجازات في الاتجاه العرضي</a:t>
            </a:r>
          </a:p>
          <a:p>
            <a:pPr marL="0" indent="0" algn="just" rtl="1" eaLnBrk="1" hangingPunct="1">
              <a:lnSpc>
                <a:spcPct val="80000"/>
              </a:lnSpc>
              <a:buFont typeface="Wingdings" pitchFamily="2" charset="2"/>
              <a:buNone/>
            </a:pPr>
            <a:r>
              <a:rPr lang="ar-SY" sz="2400" dirty="0" smtClean="0"/>
              <a:t>وإطارين كل منهما سبع مجازات في الاتجاه الطولي.</a:t>
            </a:r>
          </a:p>
          <a:p>
            <a:pPr marL="0" indent="0" algn="just" rtl="1" eaLnBrk="1" hangingPunct="1">
              <a:lnSpc>
                <a:spcPct val="80000"/>
              </a:lnSpc>
              <a:buFont typeface="Wingdings" pitchFamily="2" charset="2"/>
              <a:buNone/>
            </a:pPr>
            <a:r>
              <a:rPr lang="ar-SY" sz="2400" dirty="0" smtClean="0"/>
              <a:t>المنطقة الزلزالية الرابعة </a:t>
            </a:r>
            <a:r>
              <a:rPr lang="en-US" sz="2400" i="1" dirty="0" smtClean="0"/>
              <a:t>Z</a:t>
            </a:r>
            <a:r>
              <a:rPr lang="en-US" sz="2400" dirty="0" smtClean="0"/>
              <a:t>=0.4</a:t>
            </a:r>
            <a:r>
              <a:rPr lang="ar-SY" sz="2400" dirty="0" smtClean="0"/>
              <a:t> ..</a:t>
            </a:r>
            <a:endParaRPr lang="en-US" sz="2400" dirty="0" smtClean="0"/>
          </a:p>
        </p:txBody>
      </p:sp>
      <p:pic>
        <p:nvPicPr>
          <p:cNvPr id="72705" name="Picture 1"/>
          <p:cNvPicPr>
            <a:picLocks noChangeAspect="1" noChangeArrowheads="1"/>
          </p:cNvPicPr>
          <p:nvPr/>
        </p:nvPicPr>
        <p:blipFill>
          <a:blip r:embed="rId2" cstate="print"/>
          <a:srcRect/>
          <a:stretch>
            <a:fillRect/>
          </a:stretch>
        </p:blipFill>
        <p:spPr bwMode="auto">
          <a:xfrm>
            <a:off x="142844" y="428604"/>
            <a:ext cx="38100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7" name="Rectangle 2"/>
          <p:cNvSpPr>
            <a:spLocks noGrp="1" noChangeArrowheads="1"/>
          </p:cNvSpPr>
          <p:nvPr>
            <p:ph type="title"/>
          </p:nvPr>
        </p:nvSpPr>
        <p:spPr/>
        <p:txBody>
          <a:bodyPr/>
          <a:lstStyle/>
          <a:p>
            <a:pPr algn="just" rtl="1" eaLnBrk="1" hangingPunct="1"/>
            <a:r>
              <a:rPr lang="ar-SY" sz="2400" smtClean="0">
                <a:solidFill>
                  <a:schemeClr val="tx1"/>
                </a:solidFill>
              </a:rPr>
              <a:t>يتوضع البناء في موقع مؤلف من تربة كثيفة وصخور طرية (مقطع التربة</a:t>
            </a:r>
            <a:r>
              <a:rPr lang="en-US" sz="2400" dirty="0" smtClean="0">
                <a:solidFill>
                  <a:schemeClr val="tx1"/>
                </a:solidFill>
              </a:rPr>
              <a:t>   </a:t>
            </a:r>
            <a:r>
              <a:rPr lang="ar-SY" sz="2400" smtClean="0">
                <a:solidFill>
                  <a:schemeClr val="tx1"/>
                </a:solidFill>
              </a:rPr>
              <a:t>) وعلى بعد </a:t>
            </a:r>
            <a:r>
              <a:rPr lang="en-US" sz="2400" dirty="0" smtClean="0">
                <a:solidFill>
                  <a:schemeClr val="tx1"/>
                </a:solidFill>
              </a:rPr>
              <a:t>5km</a:t>
            </a:r>
            <a:r>
              <a:rPr lang="ar-SY" sz="2400" smtClean="0">
                <a:solidFill>
                  <a:schemeClr val="tx1"/>
                </a:solidFill>
              </a:rPr>
              <a:t> من</a:t>
            </a:r>
            <a:r>
              <a:rPr lang="en-US" sz="2400" dirty="0" smtClean="0">
                <a:solidFill>
                  <a:schemeClr val="tx1"/>
                </a:solidFill>
              </a:rPr>
              <a:t> </a:t>
            </a:r>
            <a:r>
              <a:rPr lang="ar-SY" sz="2400" smtClean="0">
                <a:solidFill>
                  <a:schemeClr val="tx1"/>
                </a:solidFill>
              </a:rPr>
              <a:t>صدع قادر على إنتاج زلازل ذات شدات عالية وله</a:t>
            </a:r>
            <a:r>
              <a:rPr lang="en-US" sz="2400" dirty="0" smtClean="0">
                <a:solidFill>
                  <a:schemeClr val="tx1"/>
                </a:solidFill>
              </a:rPr>
              <a:t> </a:t>
            </a:r>
            <a:r>
              <a:rPr lang="ar-SY" sz="2400" smtClean="0">
                <a:solidFill>
                  <a:schemeClr val="tx1"/>
                </a:solidFill>
              </a:rPr>
              <a:t>معدل انزلاق متوسط</a:t>
            </a:r>
            <a:r>
              <a:rPr lang="ar-SY" sz="2400" smtClean="0"/>
              <a:t> </a:t>
            </a:r>
            <a:endParaRPr lang="en-US" sz="2400" dirty="0" smtClean="0"/>
          </a:p>
        </p:txBody>
      </p:sp>
      <p:sp>
        <p:nvSpPr>
          <p:cNvPr id="31758" name="Rectangle 3"/>
          <p:cNvSpPr>
            <a:spLocks noGrp="1" noChangeArrowheads="1"/>
          </p:cNvSpPr>
          <p:nvPr>
            <p:ph type="body" idx="1"/>
          </p:nvPr>
        </p:nvSpPr>
        <p:spPr>
          <a:xfrm>
            <a:off x="457200" y="1628775"/>
            <a:ext cx="8229600" cy="4502150"/>
          </a:xfrm>
        </p:spPr>
        <p:txBody>
          <a:bodyPr/>
          <a:lstStyle/>
          <a:p>
            <a:pPr marL="0" indent="0" algn="r" rtl="1" eaLnBrk="1" hangingPunct="1">
              <a:lnSpc>
                <a:spcPct val="115000"/>
              </a:lnSpc>
              <a:buFont typeface="Wingdings" pitchFamily="2" charset="2"/>
              <a:buNone/>
            </a:pPr>
            <a:r>
              <a:rPr lang="ar-SY" sz="2400" dirty="0" smtClean="0"/>
              <a:t>الحـــل:</a:t>
            </a:r>
          </a:p>
          <a:p>
            <a:pPr marL="0" indent="0" algn="r" rtl="1" eaLnBrk="1" hangingPunct="1">
              <a:lnSpc>
                <a:spcPct val="115000"/>
              </a:lnSpc>
            </a:pPr>
            <a:r>
              <a:rPr lang="ar-SY" sz="2400" dirty="0" smtClean="0"/>
              <a:t> يحدد القص القاعدي من العلاقة التالية:</a:t>
            </a:r>
          </a:p>
          <a:p>
            <a:pPr marL="0" indent="0" algn="r" rtl="1" eaLnBrk="1" hangingPunct="1">
              <a:lnSpc>
                <a:spcPct val="115000"/>
              </a:lnSpc>
              <a:buFont typeface="Wingdings" pitchFamily="2" charset="2"/>
              <a:buNone/>
            </a:pPr>
            <a:r>
              <a:rPr lang="ar-SY" sz="2400" dirty="0" smtClean="0"/>
              <a:t>بما أن الجملة الإنشائية إطارات مطاوعة مقاومة للعزوم وباستخدام الجدول (4-14) نجد: </a:t>
            </a:r>
            <a:r>
              <a:rPr lang="en-US" sz="2400" i="1" dirty="0" smtClean="0"/>
              <a:t>R=</a:t>
            </a:r>
            <a:r>
              <a:rPr lang="en-US" sz="2400" dirty="0" smtClean="0"/>
              <a:t>8.5 (SMRF) </a:t>
            </a:r>
            <a:r>
              <a:rPr lang="ar-SY" sz="2400" dirty="0" smtClean="0"/>
              <a:t> كما أن </a:t>
            </a:r>
            <a:r>
              <a:rPr lang="ar-SA" sz="2400" dirty="0" smtClean="0"/>
              <a:t>معامل</a:t>
            </a:r>
            <a:r>
              <a:rPr lang="ar-SY" sz="2400" dirty="0" smtClean="0"/>
              <a:t> الأهمية </a:t>
            </a:r>
            <a:r>
              <a:rPr lang="en-US" sz="2400" i="1" dirty="0" smtClean="0"/>
              <a:t>I=</a:t>
            </a:r>
            <a:r>
              <a:rPr lang="en-US" sz="2400" dirty="0" smtClean="0"/>
              <a:t>1.0</a:t>
            </a:r>
          </a:p>
          <a:p>
            <a:pPr marL="0" indent="0" algn="r" rtl="1" eaLnBrk="1" hangingPunct="1">
              <a:lnSpc>
                <a:spcPct val="115000"/>
              </a:lnSpc>
              <a:buFont typeface="Wingdings" pitchFamily="2" charset="2"/>
              <a:buNone/>
            </a:pPr>
            <a:r>
              <a:rPr lang="en-US" sz="2400" dirty="0" smtClean="0"/>
              <a:t>Z=0.4</a:t>
            </a:r>
            <a:r>
              <a:rPr lang="ar-SY" sz="2400" dirty="0" smtClean="0"/>
              <a:t> ومعامل مقطع التربة     وباستخدام الجدولين (9 و10-14) نجد:</a:t>
            </a:r>
            <a:r>
              <a:rPr lang="en-US" sz="2400" dirty="0" smtClean="0"/>
              <a:t>  </a:t>
            </a:r>
            <a:endParaRPr lang="ar-SY" sz="2400" dirty="0" smtClean="0"/>
          </a:p>
          <a:p>
            <a:pPr marL="0" indent="0" algn="r" rtl="1" eaLnBrk="1" hangingPunct="1">
              <a:lnSpc>
                <a:spcPct val="115000"/>
              </a:lnSpc>
              <a:buFont typeface="Wingdings" pitchFamily="2" charset="2"/>
              <a:buNone/>
            </a:pPr>
            <a:r>
              <a:rPr lang="ar-SY" sz="2400" dirty="0" smtClean="0"/>
              <a:t>          </a:t>
            </a:r>
            <a:r>
              <a:rPr lang="en-US" sz="2400" dirty="0" smtClean="0"/>
              <a:t> </a:t>
            </a:r>
            <a:r>
              <a:rPr lang="ar-SY" sz="2400" dirty="0" smtClean="0"/>
              <a:t>      ,</a:t>
            </a:r>
          </a:p>
          <a:p>
            <a:pPr marL="0" indent="0" algn="r" rtl="1" eaLnBrk="1" hangingPunct="1">
              <a:lnSpc>
                <a:spcPct val="115000"/>
              </a:lnSpc>
              <a:buFont typeface="Wingdings" pitchFamily="2" charset="2"/>
              <a:buNone/>
            </a:pPr>
            <a:r>
              <a:rPr lang="ar-SY" sz="2400" dirty="0" smtClean="0"/>
              <a:t>الجدول (5) </a:t>
            </a:r>
            <a:endParaRPr lang="en-US" sz="2400" dirty="0" smtClean="0"/>
          </a:p>
          <a:p>
            <a:pPr marL="0" indent="0" algn="r" rtl="1" eaLnBrk="1" hangingPunct="1">
              <a:lnSpc>
                <a:spcPct val="115000"/>
              </a:lnSpc>
              <a:buFont typeface="Wingdings" pitchFamily="2" charset="2"/>
              <a:buNone/>
            </a:pPr>
            <a:r>
              <a:rPr lang="ar-SY" sz="2400" dirty="0" smtClean="0"/>
              <a:t>الجدول (6)  </a:t>
            </a:r>
            <a:endParaRPr lang="en-US" sz="2400" dirty="0" smtClean="0"/>
          </a:p>
          <a:p>
            <a:pPr marL="0" indent="0" algn="r" rtl="1" eaLnBrk="1" hangingPunct="1">
              <a:lnSpc>
                <a:spcPct val="115000"/>
              </a:lnSpc>
              <a:buFont typeface="Wingdings" pitchFamily="2" charset="2"/>
              <a:buNone/>
            </a:pPr>
            <a:r>
              <a:rPr lang="ar-SY" sz="2400" dirty="0" smtClean="0"/>
              <a:t>العلاقة (4)                                                ,</a:t>
            </a:r>
            <a:endParaRPr lang="en-US" sz="2400" dirty="0" smtClean="0"/>
          </a:p>
        </p:txBody>
      </p:sp>
      <p:sp>
        <p:nvSpPr>
          <p:cNvPr id="3175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46" name="Object 4"/>
          <p:cNvGraphicFramePr>
            <a:graphicFrameLocks noChangeAspect="1"/>
          </p:cNvGraphicFramePr>
          <p:nvPr>
            <p:extLst>
              <p:ext uri="{D42A27DB-BD31-4B8C-83A1-F6EECF244321}">
                <p14:modId xmlns:p14="http://schemas.microsoft.com/office/powerpoint/2010/main" val="2586966336"/>
              </p:ext>
            </p:extLst>
          </p:nvPr>
        </p:nvGraphicFramePr>
        <p:xfrm>
          <a:off x="1260897" y="333375"/>
          <a:ext cx="358775" cy="333375"/>
        </p:xfrm>
        <a:graphic>
          <a:graphicData uri="http://schemas.openxmlformats.org/presentationml/2006/ole">
            <mc:AlternateContent xmlns:mc="http://schemas.openxmlformats.org/markup-compatibility/2006">
              <mc:Choice xmlns:v="urn:schemas-microsoft-com:vml" Requires="v">
                <p:oleObj spid="_x0000_s31889" name="Equation" r:id="rId3" imgW="177646" imgH="228402" progId="Equation.3">
                  <p:embed/>
                </p:oleObj>
              </mc:Choice>
              <mc:Fallback>
                <p:oleObj name="Equation" r:id="rId3" imgW="177646" imgH="228402" progId="Equation.3">
                  <p:embed/>
                  <p:pic>
                    <p:nvPicPr>
                      <p:cNvPr id="0"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897" y="333375"/>
                        <a:ext cx="3587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47" name="Object 6"/>
          <p:cNvGraphicFramePr>
            <a:graphicFrameLocks noChangeAspect="1"/>
          </p:cNvGraphicFramePr>
          <p:nvPr/>
        </p:nvGraphicFramePr>
        <p:xfrm>
          <a:off x="4211638" y="1125538"/>
          <a:ext cx="2592387" cy="288925"/>
        </p:xfrm>
        <a:graphic>
          <a:graphicData uri="http://schemas.openxmlformats.org/presentationml/2006/ole">
            <mc:AlternateContent xmlns:mc="http://schemas.openxmlformats.org/markup-compatibility/2006">
              <mc:Choice xmlns:v="urn:schemas-microsoft-com:vml" Requires="v">
                <p:oleObj spid="_x0000_s31890" name="Equation" r:id="rId5" imgW="1600200" imgH="203200" progId="Equation.3">
                  <p:embed/>
                </p:oleObj>
              </mc:Choice>
              <mc:Fallback>
                <p:oleObj name="Equation" r:id="rId5" imgW="1600200" imgH="203200" progId="Equation.3">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125538"/>
                        <a:ext cx="2592387"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1" name="Rectangle 8"/>
          <p:cNvSpPr>
            <a:spLocks noChangeArrowheads="1"/>
          </p:cNvSpPr>
          <p:nvPr/>
        </p:nvSpPr>
        <p:spPr bwMode="auto">
          <a:xfrm>
            <a:off x="0" y="171450"/>
            <a:ext cx="9144000" cy="0"/>
          </a:xfrm>
          <a:prstGeom prst="rect">
            <a:avLst/>
          </a:prstGeom>
          <a:noFill/>
          <a:ln w="9525">
            <a:noFill/>
            <a:miter lim="800000"/>
            <a:headEnd/>
            <a:tailEnd/>
          </a:ln>
        </p:spPr>
        <p:txBody>
          <a:bodyPr wrap="none" anchor="ctr">
            <a:spAutoFit/>
          </a:bodyPr>
          <a:lstStyle/>
          <a:p>
            <a:endParaRPr lang="ar-LB"/>
          </a:p>
        </p:txBody>
      </p:sp>
      <p:pic>
        <p:nvPicPr>
          <p:cNvPr id="31762" name="Picture 9"/>
          <p:cNvPicPr>
            <a:picLocks noChangeAspect="1" noChangeArrowheads="1"/>
          </p:cNvPicPr>
          <p:nvPr/>
        </p:nvPicPr>
        <p:blipFill>
          <a:blip r:embed="rId7" cstate="print"/>
          <a:srcRect/>
          <a:stretch>
            <a:fillRect/>
          </a:stretch>
        </p:blipFill>
        <p:spPr bwMode="auto">
          <a:xfrm>
            <a:off x="2411413" y="2060575"/>
            <a:ext cx="1368425" cy="554038"/>
          </a:xfrm>
          <a:prstGeom prst="rect">
            <a:avLst/>
          </a:prstGeom>
          <a:noFill/>
          <a:ln w="9525">
            <a:noFill/>
            <a:miter lim="800000"/>
            <a:headEnd/>
            <a:tailEnd/>
          </a:ln>
        </p:spPr>
      </p:pic>
      <p:sp>
        <p:nvSpPr>
          <p:cNvPr id="3176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48" name="Object 10"/>
          <p:cNvGraphicFramePr>
            <a:graphicFrameLocks noChangeAspect="1"/>
          </p:cNvGraphicFramePr>
          <p:nvPr/>
        </p:nvGraphicFramePr>
        <p:xfrm>
          <a:off x="5435600" y="3573463"/>
          <a:ext cx="350838" cy="404812"/>
        </p:xfrm>
        <a:graphic>
          <a:graphicData uri="http://schemas.openxmlformats.org/presentationml/2006/ole">
            <mc:AlternateContent xmlns:mc="http://schemas.openxmlformats.org/markup-compatibility/2006">
              <mc:Choice xmlns:v="urn:schemas-microsoft-com:vml" Requires="v">
                <p:oleObj spid="_x0000_s31891" name="Equation" r:id="rId8" imgW="190500" imgH="228600" progId="Equation.3">
                  <p:embed/>
                </p:oleObj>
              </mc:Choice>
              <mc:Fallback>
                <p:oleObj name="Equation" r:id="rId8" imgW="190500" imgH="228600" progId="Equation.3">
                  <p:embed/>
                  <p:pic>
                    <p:nvPicPr>
                      <p:cNvPr id="0" name="Picture 1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3573463"/>
                        <a:ext cx="350838"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49" name="Object 12"/>
          <p:cNvGraphicFramePr>
            <a:graphicFrameLocks noChangeAspect="1"/>
          </p:cNvGraphicFramePr>
          <p:nvPr/>
        </p:nvGraphicFramePr>
        <p:xfrm>
          <a:off x="7380288" y="4076700"/>
          <a:ext cx="1079500" cy="369888"/>
        </p:xfrm>
        <a:graphic>
          <a:graphicData uri="http://schemas.openxmlformats.org/presentationml/2006/ole">
            <mc:AlternateContent xmlns:mc="http://schemas.openxmlformats.org/markup-compatibility/2006">
              <mc:Choice xmlns:v="urn:schemas-microsoft-com:vml" Requires="v">
                <p:oleObj spid="_x0000_s31892" name="Equation" r:id="rId10" imgW="583947" imgH="228501" progId="Equation.3">
                  <p:embed/>
                </p:oleObj>
              </mc:Choice>
              <mc:Fallback>
                <p:oleObj name="Equation" r:id="rId10" imgW="583947" imgH="228501" progId="Equation.3">
                  <p:embed/>
                  <p:pic>
                    <p:nvPicPr>
                      <p:cNvPr id="0" name="Picture 1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0288" y="4076700"/>
                        <a:ext cx="1079500"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5" name="Rectangle 14"/>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50" name="Object 15"/>
          <p:cNvGraphicFramePr>
            <a:graphicFrameLocks noChangeAspect="1"/>
          </p:cNvGraphicFramePr>
          <p:nvPr/>
        </p:nvGraphicFramePr>
        <p:xfrm>
          <a:off x="5580063" y="4076700"/>
          <a:ext cx="1008062" cy="373063"/>
        </p:xfrm>
        <a:graphic>
          <a:graphicData uri="http://schemas.openxmlformats.org/presentationml/2006/ole">
            <mc:AlternateContent xmlns:mc="http://schemas.openxmlformats.org/markup-compatibility/2006">
              <mc:Choice xmlns:v="urn:schemas-microsoft-com:vml" Requires="v">
                <p:oleObj spid="_x0000_s31893" name="Equation" r:id="rId12" imgW="571252" imgH="228501" progId="Equation.3">
                  <p:embed/>
                </p:oleObj>
              </mc:Choice>
              <mc:Fallback>
                <p:oleObj name="Equation" r:id="rId12" imgW="571252" imgH="228501" progId="Equation.3">
                  <p:embed/>
                  <p:pic>
                    <p:nvPicPr>
                      <p:cNvPr id="0" name="Picture 1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0063" y="4076700"/>
                        <a:ext cx="1008062"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6"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sp>
        <p:nvSpPr>
          <p:cNvPr id="31767"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51" name="Object 20"/>
          <p:cNvGraphicFramePr>
            <a:graphicFrameLocks noChangeAspect="1"/>
          </p:cNvGraphicFramePr>
          <p:nvPr/>
        </p:nvGraphicFramePr>
        <p:xfrm>
          <a:off x="1187450" y="4581525"/>
          <a:ext cx="936625" cy="330200"/>
        </p:xfrm>
        <a:graphic>
          <a:graphicData uri="http://schemas.openxmlformats.org/presentationml/2006/ole">
            <mc:AlternateContent xmlns:mc="http://schemas.openxmlformats.org/markup-compatibility/2006">
              <mc:Choice xmlns:v="urn:schemas-microsoft-com:vml" Requires="v">
                <p:oleObj spid="_x0000_s31894" name="Equation" r:id="rId14" imgW="647700" imgH="228600" progId="Equation.3">
                  <p:embed/>
                </p:oleObj>
              </mc:Choice>
              <mc:Fallback>
                <p:oleObj name="Equation" r:id="rId14" imgW="647700" imgH="228600" progId="Equation.3">
                  <p:embed/>
                  <p:pic>
                    <p:nvPicPr>
                      <p:cNvPr id="0" name="Picture 1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87450" y="4581525"/>
                        <a:ext cx="93662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8"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52" name="Object 22"/>
          <p:cNvGraphicFramePr>
            <a:graphicFrameLocks noChangeAspect="1"/>
          </p:cNvGraphicFramePr>
          <p:nvPr/>
        </p:nvGraphicFramePr>
        <p:xfrm>
          <a:off x="1187450" y="5157788"/>
          <a:ext cx="863600" cy="344487"/>
        </p:xfrm>
        <a:graphic>
          <a:graphicData uri="http://schemas.openxmlformats.org/presentationml/2006/ole">
            <mc:AlternateContent xmlns:mc="http://schemas.openxmlformats.org/markup-compatibility/2006">
              <mc:Choice xmlns:v="urn:schemas-microsoft-com:vml" Requires="v">
                <p:oleObj spid="_x0000_s31895" name="Equation" r:id="rId16" imgW="571252" imgH="228501" progId="Equation.3">
                  <p:embed/>
                </p:oleObj>
              </mc:Choice>
              <mc:Fallback>
                <p:oleObj name="Equation" r:id="rId16" imgW="571252" imgH="228501" progId="Equation.3">
                  <p:embed/>
                  <p:pic>
                    <p:nvPicPr>
                      <p:cNvPr id="0" name="Picture 1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87450" y="5157788"/>
                        <a:ext cx="863600"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9" name="Rectangle 2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53" name="Object 26"/>
          <p:cNvGraphicFramePr>
            <a:graphicFrameLocks noChangeAspect="1"/>
          </p:cNvGraphicFramePr>
          <p:nvPr/>
        </p:nvGraphicFramePr>
        <p:xfrm>
          <a:off x="2195513" y="4581525"/>
          <a:ext cx="2305050" cy="360363"/>
        </p:xfrm>
        <a:graphic>
          <a:graphicData uri="http://schemas.openxmlformats.org/presentationml/2006/ole">
            <mc:AlternateContent xmlns:mc="http://schemas.openxmlformats.org/markup-compatibility/2006">
              <mc:Choice xmlns:v="urn:schemas-microsoft-com:vml" Requires="v">
                <p:oleObj spid="_x0000_s31896" name="Equation" r:id="rId18" imgW="1397000" imgH="228600" progId="Equation.3">
                  <p:embed/>
                </p:oleObj>
              </mc:Choice>
              <mc:Fallback>
                <p:oleObj name="Equation" r:id="rId18" imgW="1397000" imgH="228600" progId="Equation.3">
                  <p:embed/>
                  <p:pic>
                    <p:nvPicPr>
                      <p:cNvPr id="0" name="Picture 1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95513" y="4581525"/>
                        <a:ext cx="230505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0" name="Rectangle 2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54" name="Object 28"/>
          <p:cNvGraphicFramePr>
            <a:graphicFrameLocks noChangeAspect="1"/>
          </p:cNvGraphicFramePr>
          <p:nvPr/>
        </p:nvGraphicFramePr>
        <p:xfrm>
          <a:off x="2268538" y="5157788"/>
          <a:ext cx="1943100" cy="330200"/>
        </p:xfrm>
        <a:graphic>
          <a:graphicData uri="http://schemas.openxmlformats.org/presentationml/2006/ole">
            <mc:AlternateContent xmlns:mc="http://schemas.openxmlformats.org/markup-compatibility/2006">
              <mc:Choice xmlns:v="urn:schemas-microsoft-com:vml" Requires="v">
                <p:oleObj spid="_x0000_s31897" name="Equation" r:id="rId20" imgW="1244600" imgH="228600" progId="Equation.3">
                  <p:embed/>
                </p:oleObj>
              </mc:Choice>
              <mc:Fallback>
                <p:oleObj name="Equation" r:id="rId20" imgW="1244600" imgH="228600" progId="Equation.3">
                  <p:embed/>
                  <p:pic>
                    <p:nvPicPr>
                      <p:cNvPr id="0" name="Picture 1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68538" y="5157788"/>
                        <a:ext cx="1943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1" name="Rectangle 3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55" name="Object 30"/>
          <p:cNvGraphicFramePr>
            <a:graphicFrameLocks noChangeAspect="1"/>
          </p:cNvGraphicFramePr>
          <p:nvPr/>
        </p:nvGraphicFramePr>
        <p:xfrm>
          <a:off x="1187450" y="5661025"/>
          <a:ext cx="1584325" cy="342900"/>
        </p:xfrm>
        <a:graphic>
          <a:graphicData uri="http://schemas.openxmlformats.org/presentationml/2006/ole">
            <mc:AlternateContent xmlns:mc="http://schemas.openxmlformats.org/markup-compatibility/2006">
              <mc:Choice xmlns:v="urn:schemas-microsoft-com:vml" Requires="v">
                <p:oleObj spid="_x0000_s31898" name="Equation" r:id="rId22" imgW="1054100" imgH="228600" progId="Equation.3">
                  <p:embed/>
                </p:oleObj>
              </mc:Choice>
              <mc:Fallback>
                <p:oleObj name="Equation" r:id="rId22" imgW="1054100" imgH="228600" progId="Equation.3">
                  <p:embed/>
                  <p:pic>
                    <p:nvPicPr>
                      <p:cNvPr id="0" name="Picture 1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87450" y="5661025"/>
                        <a:ext cx="158432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2" name="Rectangle 34"/>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ar-LB"/>
          </a:p>
        </p:txBody>
      </p:sp>
      <p:graphicFrame>
        <p:nvGraphicFramePr>
          <p:cNvPr id="31756" name="Object 33"/>
          <p:cNvGraphicFramePr>
            <a:graphicFrameLocks noChangeAspect="1"/>
          </p:cNvGraphicFramePr>
          <p:nvPr/>
        </p:nvGraphicFramePr>
        <p:xfrm>
          <a:off x="3059113" y="5589588"/>
          <a:ext cx="2881312" cy="360362"/>
        </p:xfrm>
        <a:graphic>
          <a:graphicData uri="http://schemas.openxmlformats.org/presentationml/2006/ole">
            <mc:AlternateContent xmlns:mc="http://schemas.openxmlformats.org/markup-compatibility/2006">
              <mc:Choice xmlns:v="urn:schemas-microsoft-com:vml" Requires="v">
                <p:oleObj spid="_x0000_s31899" name="Equation" r:id="rId24" imgW="1790700" imgH="241300" progId="Equation.3">
                  <p:embed/>
                </p:oleObj>
              </mc:Choice>
              <mc:Fallback>
                <p:oleObj name="Equation" r:id="rId24" imgW="1790700" imgH="241300" progId="Equation.3">
                  <p:embed/>
                  <p:pic>
                    <p:nvPicPr>
                      <p:cNvPr id="0" name="Picture 1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59113" y="5589588"/>
                        <a:ext cx="2881312"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3"/>
          <p:cNvSpPr>
            <a:spLocks noGrp="1" noChangeArrowheads="1"/>
          </p:cNvSpPr>
          <p:nvPr>
            <p:ph type="body" idx="1"/>
          </p:nvPr>
        </p:nvSpPr>
        <p:spPr>
          <a:xfrm>
            <a:off x="457200" y="404813"/>
            <a:ext cx="8229600" cy="5726112"/>
          </a:xfrm>
        </p:spPr>
        <p:txBody>
          <a:bodyPr/>
          <a:lstStyle/>
          <a:p>
            <a:pPr marL="0" indent="0" algn="r" rtl="1" eaLnBrk="1" hangingPunct="1">
              <a:lnSpc>
                <a:spcPct val="115000"/>
              </a:lnSpc>
              <a:buFont typeface="Wingdings" pitchFamily="2" charset="2"/>
              <a:buNone/>
            </a:pPr>
            <a:endParaRPr lang="en-US" sz="2400" dirty="0" smtClean="0"/>
          </a:p>
          <a:p>
            <a:pPr marL="0" indent="0" algn="r" rtl="1" eaLnBrk="1" hangingPunct="1">
              <a:lnSpc>
                <a:spcPct val="115000"/>
              </a:lnSpc>
              <a:buFont typeface="Wingdings" pitchFamily="2" charset="2"/>
              <a:buNone/>
            </a:pPr>
            <a:endParaRPr lang="en-US" sz="2400" dirty="0" smtClean="0"/>
          </a:p>
          <a:p>
            <a:pPr marL="0" indent="0" algn="r" rtl="1" eaLnBrk="1" hangingPunct="1">
              <a:lnSpc>
                <a:spcPct val="115000"/>
              </a:lnSpc>
              <a:buFont typeface="Wingdings" pitchFamily="2" charset="2"/>
              <a:buNone/>
            </a:pPr>
            <a:endParaRPr lang="en-US" sz="2400" dirty="0" smtClean="0"/>
          </a:p>
          <a:p>
            <a:pPr marL="0" indent="0" algn="r" rtl="1" eaLnBrk="1" hangingPunct="1">
              <a:lnSpc>
                <a:spcPct val="115000"/>
              </a:lnSpc>
              <a:buFont typeface="Wingdings" pitchFamily="2" charset="2"/>
              <a:buNone/>
            </a:pPr>
            <a:endParaRPr lang="en-US" sz="2400" dirty="0" smtClean="0"/>
          </a:p>
          <a:p>
            <a:pPr marL="0" indent="0" algn="r" rtl="1" eaLnBrk="1" hangingPunct="1">
              <a:lnSpc>
                <a:spcPct val="115000"/>
              </a:lnSpc>
              <a:buFont typeface="Wingdings" pitchFamily="2" charset="2"/>
              <a:buNone/>
            </a:pPr>
            <a:endParaRPr lang="en-US" sz="2400" dirty="0" smtClean="0"/>
          </a:p>
          <a:p>
            <a:pPr marL="0" indent="0" algn="r" rtl="1" eaLnBrk="1" hangingPunct="1">
              <a:lnSpc>
                <a:spcPct val="115000"/>
              </a:lnSpc>
              <a:buFont typeface="Wingdings" pitchFamily="2" charset="2"/>
              <a:buNone/>
            </a:pPr>
            <a:r>
              <a:rPr lang="ar-SY" sz="2400" smtClean="0"/>
              <a:t>باعتبار المبنى في المنطقة الزلزالية (4) فإن:</a:t>
            </a:r>
          </a:p>
          <a:p>
            <a:pPr marL="0" indent="0" algn="r" rtl="1" eaLnBrk="1" hangingPunct="1">
              <a:lnSpc>
                <a:spcPct val="115000"/>
              </a:lnSpc>
              <a:buFont typeface="Wingdings" pitchFamily="2" charset="2"/>
              <a:buNone/>
            </a:pPr>
            <a:endParaRPr lang="en-US" dirty="0" smtClean="0"/>
          </a:p>
          <a:p>
            <a:pPr marL="0" indent="0" algn="r" rtl="1" eaLnBrk="1" hangingPunct="1">
              <a:lnSpc>
                <a:spcPct val="115000"/>
              </a:lnSpc>
              <a:buFont typeface="Wingdings" pitchFamily="2" charset="2"/>
              <a:buNone/>
            </a:pPr>
            <a:r>
              <a:rPr lang="ar-SY" sz="2400" smtClean="0"/>
              <a:t>إذاً القص القاعدي</a:t>
            </a:r>
            <a:r>
              <a:rPr lang="ar-SY" smtClean="0"/>
              <a:t> </a:t>
            </a:r>
            <a:endParaRPr lang="en-US" dirty="0" smtClean="0"/>
          </a:p>
        </p:txBody>
      </p:sp>
      <p:sp>
        <p:nvSpPr>
          <p:cNvPr id="32777" name="Rectangle 5"/>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ar-LB"/>
          </a:p>
        </p:txBody>
      </p:sp>
      <p:graphicFrame>
        <p:nvGraphicFramePr>
          <p:cNvPr id="32770" name="Object 4"/>
          <p:cNvGraphicFramePr>
            <a:graphicFrameLocks noChangeAspect="1"/>
          </p:cNvGraphicFramePr>
          <p:nvPr/>
        </p:nvGraphicFramePr>
        <p:xfrm>
          <a:off x="819150" y="484188"/>
          <a:ext cx="4119563" cy="273050"/>
        </p:xfrm>
        <a:graphic>
          <a:graphicData uri="http://schemas.openxmlformats.org/presentationml/2006/ole">
            <mc:AlternateContent xmlns:mc="http://schemas.openxmlformats.org/markup-compatibility/2006">
              <mc:Choice xmlns:v="urn:schemas-microsoft-com:vml" Requires="v">
                <p:oleObj spid="_x0000_s32842" name="Equation" r:id="rId3" imgW="2413000" imgH="203200" progId="Equation.3">
                  <p:embed/>
                </p:oleObj>
              </mc:Choice>
              <mc:Fallback>
                <p:oleObj name="Equation" r:id="rId3" imgW="2413000" imgH="203200" progId="Equation.3">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484188"/>
                        <a:ext cx="4119563"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8" name="Rectangle 6"/>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endParaRPr lang="ar-LB"/>
          </a:p>
        </p:txBody>
      </p:sp>
      <p:sp>
        <p:nvSpPr>
          <p:cNvPr id="32779" name="Rectangle 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ar-LB"/>
          </a:p>
        </p:txBody>
      </p:sp>
      <p:graphicFrame>
        <p:nvGraphicFramePr>
          <p:cNvPr id="32771" name="Object 7"/>
          <p:cNvGraphicFramePr>
            <a:graphicFrameLocks noChangeAspect="1"/>
          </p:cNvGraphicFramePr>
          <p:nvPr/>
        </p:nvGraphicFramePr>
        <p:xfrm>
          <a:off x="827088" y="908050"/>
          <a:ext cx="3384550" cy="504825"/>
        </p:xfrm>
        <a:graphic>
          <a:graphicData uri="http://schemas.openxmlformats.org/presentationml/2006/ole">
            <mc:AlternateContent xmlns:mc="http://schemas.openxmlformats.org/markup-compatibility/2006">
              <mc:Choice xmlns:v="urn:schemas-microsoft-com:vml" Requires="v">
                <p:oleObj spid="_x0000_s32843" name="Equation" r:id="rId5" imgW="2273300" imgH="393700" progId="Equation.3">
                  <p:embed/>
                </p:oleObj>
              </mc:Choice>
              <mc:Fallback>
                <p:oleObj name="Equation" r:id="rId5" imgW="2273300" imgH="393700" progId="Equation.3">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908050"/>
                        <a:ext cx="33845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0" name="Rectangle 9"/>
          <p:cNvSpPr>
            <a:spLocks noChangeArrowheads="1"/>
          </p:cNvSpPr>
          <p:nvPr/>
        </p:nvSpPr>
        <p:spPr bwMode="auto">
          <a:xfrm>
            <a:off x="0" y="3624263"/>
            <a:ext cx="9144000" cy="0"/>
          </a:xfrm>
          <a:prstGeom prst="rect">
            <a:avLst/>
          </a:prstGeom>
          <a:noFill/>
          <a:ln w="9525">
            <a:noFill/>
            <a:miter lim="800000"/>
            <a:headEnd/>
            <a:tailEnd/>
          </a:ln>
        </p:spPr>
        <p:txBody>
          <a:bodyPr wrap="none" anchor="ctr">
            <a:spAutoFit/>
          </a:bodyPr>
          <a:lstStyle/>
          <a:p>
            <a:endParaRPr lang="ar-LB"/>
          </a:p>
        </p:txBody>
      </p:sp>
      <p:sp>
        <p:nvSpPr>
          <p:cNvPr id="32781" name="Rectangle 11"/>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ar-LB"/>
          </a:p>
        </p:txBody>
      </p:sp>
      <p:graphicFrame>
        <p:nvGraphicFramePr>
          <p:cNvPr id="32772" name="Object 10"/>
          <p:cNvGraphicFramePr>
            <a:graphicFrameLocks noChangeAspect="1"/>
          </p:cNvGraphicFramePr>
          <p:nvPr/>
        </p:nvGraphicFramePr>
        <p:xfrm>
          <a:off x="827088" y="1628775"/>
          <a:ext cx="4824412" cy="503238"/>
        </p:xfrm>
        <a:graphic>
          <a:graphicData uri="http://schemas.openxmlformats.org/presentationml/2006/ole">
            <mc:AlternateContent xmlns:mc="http://schemas.openxmlformats.org/markup-compatibility/2006">
              <mc:Choice xmlns:v="urn:schemas-microsoft-com:vml" Requires="v">
                <p:oleObj spid="_x0000_s32844" name="Equation" r:id="rId7" imgW="3492500" imgH="406400" progId="Equation.3">
                  <p:embed/>
                </p:oleObj>
              </mc:Choice>
              <mc:Fallback>
                <p:oleObj name="Equation" r:id="rId7" imgW="3492500" imgH="406400" progId="Equation.3">
                  <p:embed/>
                  <p:pic>
                    <p:nvPicPr>
                      <p:cNvPr id="0"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1628775"/>
                        <a:ext cx="482441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2" name="Rectangle 12"/>
          <p:cNvSpPr>
            <a:spLocks noChangeArrowheads="1"/>
          </p:cNvSpPr>
          <p:nvPr/>
        </p:nvSpPr>
        <p:spPr bwMode="auto">
          <a:xfrm>
            <a:off x="0" y="3633788"/>
            <a:ext cx="9144000" cy="0"/>
          </a:xfrm>
          <a:prstGeom prst="rect">
            <a:avLst/>
          </a:prstGeom>
          <a:noFill/>
          <a:ln w="9525">
            <a:noFill/>
            <a:miter lim="800000"/>
            <a:headEnd/>
            <a:tailEnd/>
          </a:ln>
        </p:spPr>
        <p:txBody>
          <a:bodyPr wrap="none" anchor="ctr">
            <a:spAutoFit/>
          </a:bodyPr>
          <a:lstStyle/>
          <a:p>
            <a:endParaRPr lang="ar-LB"/>
          </a:p>
        </p:txBody>
      </p:sp>
      <p:sp>
        <p:nvSpPr>
          <p:cNvPr id="32783"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2773" name="Object 13"/>
          <p:cNvGraphicFramePr>
            <a:graphicFrameLocks noChangeAspect="1"/>
          </p:cNvGraphicFramePr>
          <p:nvPr/>
        </p:nvGraphicFramePr>
        <p:xfrm>
          <a:off x="827088" y="2349500"/>
          <a:ext cx="6121400" cy="360363"/>
        </p:xfrm>
        <a:graphic>
          <a:graphicData uri="http://schemas.openxmlformats.org/presentationml/2006/ole">
            <mc:AlternateContent xmlns:mc="http://schemas.openxmlformats.org/markup-compatibility/2006">
              <mc:Choice xmlns:v="urn:schemas-microsoft-com:vml" Requires="v">
                <p:oleObj spid="_x0000_s32845" name="Equation" r:id="rId9" imgW="3670300" imgH="228600" progId="Equation.3">
                  <p:embed/>
                </p:oleObj>
              </mc:Choice>
              <mc:Fallback>
                <p:oleObj name="Equation" r:id="rId9" imgW="3670300" imgH="228600" progId="Equation.3">
                  <p:embed/>
                  <p:pic>
                    <p:nvPicPr>
                      <p:cNvPr id="0"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2349500"/>
                        <a:ext cx="61214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4" name="Rectangle 15"/>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2774" name="Object 16"/>
          <p:cNvGraphicFramePr>
            <a:graphicFrameLocks noChangeAspect="1"/>
          </p:cNvGraphicFramePr>
          <p:nvPr/>
        </p:nvGraphicFramePr>
        <p:xfrm>
          <a:off x="827088" y="3573463"/>
          <a:ext cx="5545137" cy="503237"/>
        </p:xfrm>
        <a:graphic>
          <a:graphicData uri="http://schemas.openxmlformats.org/presentationml/2006/ole">
            <mc:AlternateContent xmlns:mc="http://schemas.openxmlformats.org/markup-compatibility/2006">
              <mc:Choice xmlns:v="urn:schemas-microsoft-com:vml" Requires="v">
                <p:oleObj spid="_x0000_s32846" name="Equation" r:id="rId11" imgW="3759200" imgH="406400" progId="Equation.3">
                  <p:embed/>
                </p:oleObj>
              </mc:Choice>
              <mc:Fallback>
                <p:oleObj name="Equation" r:id="rId11" imgW="3759200" imgH="406400" progId="Equation.3">
                  <p:embed/>
                  <p:pic>
                    <p:nvPicPr>
                      <p:cNvPr id="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088" y="3573463"/>
                        <a:ext cx="5545137"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5" name="Rectangle 18"/>
          <p:cNvSpPr>
            <a:spLocks noChangeArrowheads="1"/>
          </p:cNvSpPr>
          <p:nvPr/>
        </p:nvSpPr>
        <p:spPr bwMode="auto">
          <a:xfrm>
            <a:off x="0" y="3633788"/>
            <a:ext cx="9144000" cy="0"/>
          </a:xfrm>
          <a:prstGeom prst="rect">
            <a:avLst/>
          </a:prstGeom>
          <a:noFill/>
          <a:ln w="9525">
            <a:noFill/>
            <a:miter lim="800000"/>
            <a:headEnd/>
            <a:tailEnd/>
          </a:ln>
        </p:spPr>
        <p:txBody>
          <a:bodyPr wrap="none" anchor="ctr">
            <a:spAutoFit/>
          </a:bodyPr>
          <a:lstStyle/>
          <a:p>
            <a:endParaRPr lang="ar-LB"/>
          </a:p>
        </p:txBody>
      </p:sp>
      <p:sp>
        <p:nvSpPr>
          <p:cNvPr id="32786" name="Rectangle 20"/>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ar-LB"/>
          </a:p>
        </p:txBody>
      </p:sp>
      <p:graphicFrame>
        <p:nvGraphicFramePr>
          <p:cNvPr id="32775" name="Object 19"/>
          <p:cNvGraphicFramePr>
            <a:graphicFrameLocks noChangeAspect="1"/>
          </p:cNvGraphicFramePr>
          <p:nvPr/>
        </p:nvGraphicFramePr>
        <p:xfrm>
          <a:off x="3276600" y="4652963"/>
          <a:ext cx="1627188" cy="358775"/>
        </p:xfrm>
        <a:graphic>
          <a:graphicData uri="http://schemas.openxmlformats.org/presentationml/2006/ole">
            <mc:AlternateContent xmlns:mc="http://schemas.openxmlformats.org/markup-compatibility/2006">
              <mc:Choice xmlns:v="urn:schemas-microsoft-com:vml" Requires="v">
                <p:oleObj spid="_x0000_s32847" name="Equation" r:id="rId13" imgW="710891" imgH="177723" progId="Equation.3">
                  <p:embed/>
                </p:oleObj>
              </mc:Choice>
              <mc:Fallback>
                <p:oleObj name="Equation" r:id="rId13" imgW="710891" imgH="177723" progId="Equation.3">
                  <p:embed/>
                  <p:pic>
                    <p:nvPicPr>
                      <p:cNvPr id="0" name="Picture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4652963"/>
                        <a:ext cx="1627188" cy="358775"/>
                      </a:xfrm>
                      <a:prstGeom prst="rect">
                        <a:avLst/>
                      </a:prstGeom>
                      <a:noFill/>
                      <a:ln w="3175" cap="rnd">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3"/>
          <p:cNvSpPr>
            <a:spLocks noGrp="1" noChangeArrowheads="1"/>
          </p:cNvSpPr>
          <p:nvPr>
            <p:ph type="body" idx="1"/>
          </p:nvPr>
        </p:nvSpPr>
        <p:spPr>
          <a:xfrm>
            <a:off x="457200" y="333375"/>
            <a:ext cx="8229600" cy="5797550"/>
          </a:xfrm>
        </p:spPr>
        <p:txBody>
          <a:bodyPr/>
          <a:lstStyle/>
          <a:p>
            <a:pPr algn="just" rtl="1" eaLnBrk="1" hangingPunct="1">
              <a:lnSpc>
                <a:spcPct val="115000"/>
              </a:lnSpc>
            </a:pPr>
            <a:r>
              <a:rPr lang="ar-SY" sz="2400" smtClean="0"/>
              <a:t>توزيع القوى الزلزالية على ارتفاع البناء:</a:t>
            </a:r>
          </a:p>
          <a:p>
            <a:pPr algn="just" rtl="1" eaLnBrk="1" hangingPunct="1">
              <a:lnSpc>
                <a:spcPct val="115000"/>
              </a:lnSpc>
              <a:buFont typeface="Wingdings" pitchFamily="2" charset="2"/>
              <a:buNone/>
            </a:pPr>
            <a:r>
              <a:rPr lang="ar-SY" sz="2400" smtClean="0"/>
              <a:t>يتم ذلك مع الأخذ بالحسبان أن  </a:t>
            </a:r>
            <a:r>
              <a:rPr lang="en-US" sz="2400" dirty="0" smtClean="0"/>
              <a:t>            </a:t>
            </a:r>
            <a:r>
              <a:rPr lang="ar-SY" sz="2400" smtClean="0"/>
              <a:t>وبالتالي تحدد القوة المركزة أعلى البناء                                   </a:t>
            </a:r>
            <a:endParaRPr lang="en-US" sz="2400" dirty="0" smtClean="0"/>
          </a:p>
          <a:p>
            <a:pPr algn="just" rtl="1" eaLnBrk="1" hangingPunct="1">
              <a:lnSpc>
                <a:spcPct val="115000"/>
              </a:lnSpc>
              <a:buFont typeface="Wingdings" pitchFamily="2" charset="2"/>
              <a:buNone/>
            </a:pPr>
            <a:endParaRPr lang="en-US" sz="2400" dirty="0" smtClean="0"/>
          </a:p>
          <a:p>
            <a:pPr algn="just" rtl="1" eaLnBrk="1" hangingPunct="1">
              <a:lnSpc>
                <a:spcPct val="115000"/>
              </a:lnSpc>
              <a:buFont typeface="Wingdings" pitchFamily="2" charset="2"/>
              <a:buNone/>
            </a:pPr>
            <a:r>
              <a:rPr lang="ar-SY" sz="2400" smtClean="0"/>
              <a:t>القوة اللازم توزيعها على ارتفاع البناء           </a:t>
            </a:r>
            <a:endParaRPr lang="en-US" sz="2400" dirty="0" smtClean="0"/>
          </a:p>
          <a:p>
            <a:pPr algn="just" rtl="1" eaLnBrk="1" hangingPunct="1">
              <a:lnSpc>
                <a:spcPct val="115000"/>
              </a:lnSpc>
              <a:buFont typeface="Wingdings" pitchFamily="2" charset="2"/>
              <a:buNone/>
            </a:pPr>
            <a:r>
              <a:rPr lang="ar-SY" sz="2400" smtClean="0"/>
              <a:t>ويتم توزيع </a:t>
            </a:r>
            <a:r>
              <a:rPr lang="en-US" sz="2400" dirty="0" smtClean="0"/>
              <a:t>         </a:t>
            </a:r>
            <a:r>
              <a:rPr lang="ar-SY" sz="2400" smtClean="0"/>
              <a:t>وفقاً للعلاقة التالية</a:t>
            </a:r>
            <a:r>
              <a:rPr lang="en-US" sz="2400" dirty="0" smtClean="0"/>
              <a:t>:</a:t>
            </a:r>
            <a:r>
              <a:rPr lang="ar-SY" sz="2400" smtClean="0"/>
              <a:t>                            </a:t>
            </a:r>
          </a:p>
          <a:p>
            <a:pPr algn="just" rtl="1" eaLnBrk="1" hangingPunct="1">
              <a:lnSpc>
                <a:spcPct val="115000"/>
              </a:lnSpc>
              <a:buFont typeface="Wingdings" pitchFamily="2" charset="2"/>
              <a:buNone/>
            </a:pPr>
            <a:endParaRPr lang="en-US" sz="2400" dirty="0" smtClean="0"/>
          </a:p>
          <a:p>
            <a:pPr algn="just" rtl="1" eaLnBrk="1" hangingPunct="1">
              <a:lnSpc>
                <a:spcPct val="115000"/>
              </a:lnSpc>
              <a:buFont typeface="Wingdings" pitchFamily="2" charset="2"/>
              <a:buNone/>
            </a:pPr>
            <a:r>
              <a:rPr lang="ar-SY" sz="2400" smtClean="0"/>
              <a:t>ويبين الجدول التالي ناتج التوزيع:</a:t>
            </a:r>
            <a:endParaRPr lang="en-US" sz="2400" dirty="0" smtClean="0"/>
          </a:p>
        </p:txBody>
      </p:sp>
      <p:sp>
        <p:nvSpPr>
          <p:cNvPr id="3380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3794" name="Object 4"/>
          <p:cNvGraphicFramePr>
            <a:graphicFrameLocks noChangeAspect="1"/>
          </p:cNvGraphicFramePr>
          <p:nvPr/>
        </p:nvGraphicFramePr>
        <p:xfrm>
          <a:off x="4500563" y="908050"/>
          <a:ext cx="936625" cy="288925"/>
        </p:xfrm>
        <a:graphic>
          <a:graphicData uri="http://schemas.openxmlformats.org/presentationml/2006/ole">
            <mc:AlternateContent xmlns:mc="http://schemas.openxmlformats.org/markup-compatibility/2006">
              <mc:Choice xmlns:v="urn:schemas-microsoft-com:vml" Requires="v">
                <p:oleObj spid="_x0000_s33854" name="Equation" r:id="rId3" imgW="698197" imgH="177723" progId="Equation.3">
                  <p:embed/>
                </p:oleObj>
              </mc:Choice>
              <mc:Fallback>
                <p:oleObj name="Equation" r:id="rId3" imgW="698197" imgH="177723" progId="Equation.3">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908050"/>
                        <a:ext cx="93662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3795" name="Object 6"/>
          <p:cNvGraphicFramePr>
            <a:graphicFrameLocks noChangeAspect="1"/>
          </p:cNvGraphicFramePr>
          <p:nvPr/>
        </p:nvGraphicFramePr>
        <p:xfrm>
          <a:off x="1042988" y="1412875"/>
          <a:ext cx="4321175" cy="360363"/>
        </p:xfrm>
        <a:graphic>
          <a:graphicData uri="http://schemas.openxmlformats.org/presentationml/2006/ole">
            <mc:AlternateContent xmlns:mc="http://schemas.openxmlformats.org/markup-compatibility/2006">
              <mc:Choice xmlns:v="urn:schemas-microsoft-com:vml" Requires="v">
                <p:oleObj spid="_x0000_s33855" name="Equation" r:id="rId5" imgW="2590800" imgH="228600" progId="Equation.3">
                  <p:embed/>
                </p:oleObj>
              </mc:Choice>
              <mc:Fallback>
                <p:oleObj name="Equation" r:id="rId5" imgW="2590800" imgH="228600" progId="Equation.3">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1412875"/>
                        <a:ext cx="4321175"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2"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3796" name="Object 8"/>
          <p:cNvGraphicFramePr>
            <a:graphicFrameLocks noChangeAspect="1"/>
          </p:cNvGraphicFramePr>
          <p:nvPr/>
        </p:nvGraphicFramePr>
        <p:xfrm>
          <a:off x="1042988" y="1916113"/>
          <a:ext cx="3168650" cy="360362"/>
        </p:xfrm>
        <a:graphic>
          <a:graphicData uri="http://schemas.openxmlformats.org/presentationml/2006/ole">
            <mc:AlternateContent xmlns:mc="http://schemas.openxmlformats.org/markup-compatibility/2006">
              <mc:Choice xmlns:v="urn:schemas-microsoft-com:vml" Requires="v">
                <p:oleObj spid="_x0000_s33856" name="Equation" r:id="rId7" imgW="1917700" imgH="228600" progId="Equation.3">
                  <p:embed/>
                </p:oleObj>
              </mc:Choice>
              <mc:Fallback>
                <p:oleObj name="Equation" r:id="rId7" imgW="1917700" imgH="228600" progId="Equation.3">
                  <p:embed/>
                  <p:pic>
                    <p:nvPicPr>
                      <p:cNvPr id="0"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1916113"/>
                        <a:ext cx="316865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10"/>
          <p:cNvGraphicFramePr>
            <a:graphicFrameLocks noChangeAspect="1"/>
          </p:cNvGraphicFramePr>
          <p:nvPr/>
        </p:nvGraphicFramePr>
        <p:xfrm>
          <a:off x="6804025" y="2420938"/>
          <a:ext cx="576263" cy="322262"/>
        </p:xfrm>
        <a:graphic>
          <a:graphicData uri="http://schemas.openxmlformats.org/presentationml/2006/ole">
            <mc:AlternateContent xmlns:mc="http://schemas.openxmlformats.org/markup-compatibility/2006">
              <mc:Choice xmlns:v="urn:schemas-microsoft-com:vml" Requires="v">
                <p:oleObj spid="_x0000_s33857" name="Equation" r:id="rId9" imgW="406224" imgH="228501" progId="Equation.3">
                  <p:embed/>
                </p:oleObj>
              </mc:Choice>
              <mc:Fallback>
                <p:oleObj name="Equation" r:id="rId9" imgW="406224" imgH="228501" progId="Equation.3">
                  <p:embed/>
                  <p:pic>
                    <p:nvPicPr>
                      <p:cNvPr id="0"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2420938"/>
                        <a:ext cx="576263"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8" name="Object 13"/>
          <p:cNvGraphicFramePr>
            <a:graphicFrameLocks noChangeAspect="1"/>
          </p:cNvGraphicFramePr>
          <p:nvPr/>
        </p:nvGraphicFramePr>
        <p:xfrm>
          <a:off x="971550" y="2636838"/>
          <a:ext cx="2592388" cy="792162"/>
        </p:xfrm>
        <a:graphic>
          <a:graphicData uri="http://schemas.openxmlformats.org/presentationml/2006/ole">
            <mc:AlternateContent xmlns:mc="http://schemas.openxmlformats.org/markup-compatibility/2006">
              <mc:Choice xmlns:v="urn:schemas-microsoft-com:vml" Requires="v">
                <p:oleObj spid="_x0000_s33858" name="Equation" r:id="rId11" imgW="1269449" imgH="444307" progId="Equation.3">
                  <p:embed/>
                </p:oleObj>
              </mc:Choice>
              <mc:Fallback>
                <p:oleObj name="Equation" r:id="rId11" imgW="1269449" imgH="444307" progId="Equation.3">
                  <p:embed/>
                  <p:pic>
                    <p:nvPicPr>
                      <p:cNvPr id="0" name="Picture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550" y="2636838"/>
                        <a:ext cx="2592388"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17" name="Group 81"/>
          <p:cNvGraphicFramePr>
            <a:graphicFrameLocks noGrp="1"/>
          </p:cNvGraphicFramePr>
          <p:nvPr>
            <p:ph idx="1"/>
          </p:nvPr>
        </p:nvGraphicFramePr>
        <p:xfrm>
          <a:off x="755650" y="765175"/>
          <a:ext cx="7772400" cy="4865055"/>
        </p:xfrm>
        <a:graphic>
          <a:graphicData uri="http://schemas.openxmlformats.org/drawingml/2006/table">
            <a:tbl>
              <a:tblPr rtl="1"/>
              <a:tblGrid>
                <a:gridCol w="1149350"/>
                <a:gridCol w="4032250"/>
                <a:gridCol w="2590800"/>
              </a:tblGrid>
              <a:tr h="6254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المنطقة</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الأضرار المتوقعة</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شدة الهزات المتوقعة </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M.M. </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على مقياس </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لا يوجد</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V </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حتى</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أضرار طفيفة </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VI </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حتى</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2A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أضرار أقل من متوسطة</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VII </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حتى</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2B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أضرار متوسطة </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2C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أضرار أكثر من متوسطة</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أضرار كبيرة </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وأعلى </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VIII </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من</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من ضمن المنطقة 3  ولكن قريبة من مواقع الصدوع الرئيسية</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356" name="Group 92"/>
          <p:cNvGraphicFramePr>
            <a:graphicFrameLocks noGrp="1"/>
          </p:cNvGraphicFramePr>
          <p:nvPr>
            <p:ph idx="1"/>
          </p:nvPr>
        </p:nvGraphicFramePr>
        <p:xfrm>
          <a:off x="684213" y="549275"/>
          <a:ext cx="7848600" cy="5543553"/>
        </p:xfrm>
        <a:graphic>
          <a:graphicData uri="http://schemas.openxmlformats.org/drawingml/2006/table">
            <a:tbl>
              <a:tblPr/>
              <a:tblGrid>
                <a:gridCol w="1570037"/>
                <a:gridCol w="1570038"/>
                <a:gridCol w="1568450"/>
                <a:gridCol w="1570037"/>
                <a:gridCol w="1570038"/>
              </a:tblGrid>
              <a:tr h="503238">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1" i="1" u="none" strike="noStrike" cap="none" normalizeH="0" baseline="0" dirty="0" smtClean="0">
                          <a:ln>
                            <a:noFill/>
                          </a:ln>
                          <a:solidFill>
                            <a:schemeClr val="tx1"/>
                          </a:solidFill>
                          <a:effectLst/>
                          <a:latin typeface="Simplified Arabic" pitchFamily="2" charset="-78"/>
                          <a:cs typeface="Simplified Arabic" pitchFamily="2" charset="-78"/>
                        </a:rPr>
                        <a:t>المنسوب</a:t>
                      </a:r>
                      <a:endParaRPr kumimoji="0" lang="en-US" sz="2600" b="1" i="1"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9</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36</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777.14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27.98</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119.0</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8</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32</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777.14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24.87</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71.4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7</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28</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777.14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21.76</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65.4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6</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24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777.14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18.65</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53.4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5</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20</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777.14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15.54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44.5</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16</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777.14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12.43</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35.5</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3</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12</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777.14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9.32</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26.5</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2</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8</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777.14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6.22</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17.5</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1</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777.14</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3.11</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8.5</a:t>
                      </a:r>
                      <a:endPar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ar-LB" sz="2600" b="0"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1" i="0" u="none" strike="noStrike" cap="none" normalizeH="0" baseline="0" dirty="0" smtClean="0">
                          <a:ln>
                            <a:noFill/>
                          </a:ln>
                          <a:solidFill>
                            <a:schemeClr val="tx1"/>
                          </a:solidFill>
                          <a:effectLst/>
                          <a:latin typeface="Simplified Arabic" pitchFamily="2" charset="-78"/>
                          <a:cs typeface="Simplified Arabic" pitchFamily="2" charset="-78"/>
                        </a:rPr>
                        <a:t>139.88</a:t>
                      </a:r>
                      <a:endParaRPr kumimoji="0" lang="en-US" sz="2600" b="1"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1" i="0" u="none" strike="noStrike" cap="none" normalizeH="0" baseline="0" dirty="0" smtClean="0">
                          <a:ln>
                            <a:noFill/>
                          </a:ln>
                          <a:solidFill>
                            <a:schemeClr val="tx1"/>
                          </a:solidFill>
                          <a:effectLst/>
                          <a:latin typeface="Simplified Arabic" pitchFamily="2" charset="-78"/>
                          <a:cs typeface="Simplified Arabic" pitchFamily="2" charset="-78"/>
                        </a:rPr>
                        <a:t>441.7</a:t>
                      </a:r>
                      <a:endParaRPr kumimoji="0" lang="en-US" sz="2600" b="1" i="0" u="none" strike="noStrike" cap="none" normalizeH="0" baseline="0" dirty="0" smtClean="0">
                        <a:ln>
                          <a:noFill/>
                        </a:ln>
                        <a:solidFill>
                          <a:schemeClr val="tx1"/>
                        </a:solidFill>
                        <a:effectLst/>
                        <a:latin typeface="Simplified Arabic" pitchFamily="2" charset="-78"/>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96" name="Rectangle 8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4818" name="Object 82"/>
          <p:cNvGraphicFramePr>
            <a:graphicFrameLocks noChangeAspect="1"/>
          </p:cNvGraphicFramePr>
          <p:nvPr/>
        </p:nvGraphicFramePr>
        <p:xfrm>
          <a:off x="2566988" y="620713"/>
          <a:ext cx="768350" cy="360362"/>
        </p:xfrm>
        <a:graphic>
          <a:graphicData uri="http://schemas.openxmlformats.org/presentationml/2006/ole">
            <mc:AlternateContent xmlns:mc="http://schemas.openxmlformats.org/markup-compatibility/2006">
              <mc:Choice xmlns:v="urn:schemas-microsoft-com:vml" Requires="v">
                <p:oleObj spid="_x0000_s34866" name="Equation" r:id="rId3" imgW="406224" imgH="228501" progId="Equation.3">
                  <p:embed/>
                </p:oleObj>
              </mc:Choice>
              <mc:Fallback>
                <p:oleObj name="Equation" r:id="rId3" imgW="406224" imgH="228501" progId="Equation.3">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8" y="620713"/>
                        <a:ext cx="76835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97" name="Rectangle 8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4819" name="Object 84"/>
          <p:cNvGraphicFramePr>
            <a:graphicFrameLocks noChangeAspect="1"/>
          </p:cNvGraphicFramePr>
          <p:nvPr/>
        </p:nvGraphicFramePr>
        <p:xfrm>
          <a:off x="4067175" y="620713"/>
          <a:ext cx="936625" cy="360362"/>
        </p:xfrm>
        <a:graphic>
          <a:graphicData uri="http://schemas.openxmlformats.org/presentationml/2006/ole">
            <mc:AlternateContent xmlns:mc="http://schemas.openxmlformats.org/markup-compatibility/2006">
              <mc:Choice xmlns:v="urn:schemas-microsoft-com:vml" Requires="v">
                <p:oleObj spid="_x0000_s34867" name="Equation" r:id="rId5" imgW="520700" imgH="228600" progId="Equation.3">
                  <p:embed/>
                </p:oleObj>
              </mc:Choice>
              <mc:Fallback>
                <p:oleObj name="Equation" r:id="rId5" imgW="520700" imgH="228600" progId="Equation.3">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620713"/>
                        <a:ext cx="93662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98" name="Rectangle 87"/>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ar-LB"/>
          </a:p>
        </p:txBody>
      </p:sp>
      <p:graphicFrame>
        <p:nvGraphicFramePr>
          <p:cNvPr id="34820" name="Object 86"/>
          <p:cNvGraphicFramePr>
            <a:graphicFrameLocks noChangeAspect="1"/>
          </p:cNvGraphicFramePr>
          <p:nvPr/>
        </p:nvGraphicFramePr>
        <p:xfrm>
          <a:off x="5580063" y="620713"/>
          <a:ext cx="1008062" cy="360362"/>
        </p:xfrm>
        <a:graphic>
          <a:graphicData uri="http://schemas.openxmlformats.org/presentationml/2006/ole">
            <mc:AlternateContent xmlns:mc="http://schemas.openxmlformats.org/markup-compatibility/2006">
              <mc:Choice xmlns:v="urn:schemas-microsoft-com:vml" Requires="v">
                <p:oleObj spid="_x0000_s34868" name="Equation" r:id="rId7" imgW="748975" imgH="253890" progId="Equation.3">
                  <p:embed/>
                </p:oleObj>
              </mc:Choice>
              <mc:Fallback>
                <p:oleObj name="Equation" r:id="rId7" imgW="748975" imgH="253890" progId="Equation.3">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063" y="620713"/>
                        <a:ext cx="1008062"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88"/>
          <p:cNvGraphicFramePr>
            <a:graphicFrameLocks noChangeAspect="1"/>
          </p:cNvGraphicFramePr>
          <p:nvPr/>
        </p:nvGraphicFramePr>
        <p:xfrm>
          <a:off x="7164388" y="620713"/>
          <a:ext cx="1079500" cy="360362"/>
        </p:xfrm>
        <a:graphic>
          <a:graphicData uri="http://schemas.openxmlformats.org/presentationml/2006/ole">
            <mc:AlternateContent xmlns:mc="http://schemas.openxmlformats.org/markup-compatibility/2006">
              <mc:Choice xmlns:v="urn:schemas-microsoft-com:vml" Requires="v">
                <p:oleObj spid="_x0000_s34869" name="Equation" r:id="rId9" imgW="774364" imgH="228501" progId="Equation.3">
                  <p:embed/>
                </p:oleObj>
              </mc:Choice>
              <mc:Fallback>
                <p:oleObj name="Equation" r:id="rId9" imgW="774364" imgH="228501" progId="Equation.3">
                  <p:embed/>
                  <p:pic>
                    <p:nvPicPr>
                      <p:cNvPr id="0" name="Picture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4388" y="620713"/>
                        <a:ext cx="107950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3"/>
          <p:cNvSpPr>
            <a:spLocks noGrp="1" noChangeArrowheads="1"/>
          </p:cNvSpPr>
          <p:nvPr>
            <p:ph type="body" idx="1"/>
          </p:nvPr>
        </p:nvSpPr>
        <p:spPr>
          <a:xfrm>
            <a:off x="457200" y="404813"/>
            <a:ext cx="8229600" cy="5726112"/>
          </a:xfrm>
        </p:spPr>
        <p:txBody>
          <a:bodyPr/>
          <a:lstStyle/>
          <a:p>
            <a:pPr marL="0" indent="0" algn="just" rtl="1" eaLnBrk="1" hangingPunct="1">
              <a:lnSpc>
                <a:spcPct val="115000"/>
              </a:lnSpc>
            </a:pPr>
            <a:r>
              <a:rPr lang="ar-SY" sz="2400" dirty="0" smtClean="0"/>
              <a:t> تحديد الانتقالات الطابقية غير المرنة.</a:t>
            </a:r>
          </a:p>
          <a:p>
            <a:pPr marL="0" indent="0" algn="just" rtl="1" eaLnBrk="1" hangingPunct="1">
              <a:lnSpc>
                <a:spcPct val="115000"/>
              </a:lnSpc>
              <a:buFont typeface="Wingdings" pitchFamily="2" charset="2"/>
              <a:buNone/>
            </a:pPr>
            <a:r>
              <a:rPr lang="ar-SY" sz="2400" dirty="0" smtClean="0"/>
              <a:t>باعتبار            فإن القيمة العظمى للانزياح ألطابقي تحدد بالعلاقة التالية:</a:t>
            </a:r>
          </a:p>
          <a:p>
            <a:pPr marL="0" indent="0" algn="just" rtl="1" eaLnBrk="1" hangingPunct="1">
              <a:lnSpc>
                <a:spcPct val="115000"/>
              </a:lnSpc>
              <a:buFont typeface="Wingdings" pitchFamily="2" charset="2"/>
              <a:buNone/>
            </a:pPr>
            <a:endParaRPr lang="ar-SY" sz="2400" dirty="0" smtClean="0"/>
          </a:p>
          <a:p>
            <a:pPr marL="0" indent="0" algn="just" rtl="1" eaLnBrk="1" hangingPunct="1">
              <a:lnSpc>
                <a:spcPct val="115000"/>
              </a:lnSpc>
              <a:buFont typeface="Wingdings" pitchFamily="2" charset="2"/>
              <a:buNone/>
            </a:pPr>
            <a:r>
              <a:rPr lang="ar-SY" sz="2400" dirty="0" smtClean="0"/>
              <a:t>وعليه يحدد الانزياح ألطابقي المرن بتطبيق العلاقة التالية:</a:t>
            </a:r>
          </a:p>
          <a:p>
            <a:pPr marL="0" indent="0" algn="just" rtl="1" eaLnBrk="1" hangingPunct="1">
              <a:lnSpc>
                <a:spcPct val="115000"/>
              </a:lnSpc>
              <a:buFont typeface="Wingdings" pitchFamily="2" charset="2"/>
              <a:buNone/>
            </a:pPr>
            <a:endParaRPr lang="ar-SY" sz="2400" dirty="0" smtClean="0"/>
          </a:p>
          <a:p>
            <a:pPr marL="0" indent="0" algn="just" rtl="1" eaLnBrk="1" hangingPunct="1">
              <a:lnSpc>
                <a:spcPct val="115000"/>
              </a:lnSpc>
              <a:buFont typeface="Wingdings" pitchFamily="2" charset="2"/>
              <a:buNone/>
            </a:pPr>
            <a:endParaRPr lang="ar-SY" sz="2400" dirty="0" smtClean="0"/>
          </a:p>
          <a:p>
            <a:pPr marL="0" indent="0" algn="just" rtl="1" eaLnBrk="1" hangingPunct="1">
              <a:lnSpc>
                <a:spcPct val="115000"/>
              </a:lnSpc>
            </a:pPr>
            <a:r>
              <a:rPr lang="ar-SY" sz="2400" dirty="0" smtClean="0"/>
              <a:t> تحدد معامل الوثوقية ودرجة عدم التقرير.</a:t>
            </a:r>
          </a:p>
          <a:p>
            <a:pPr marL="0" indent="0" algn="just" rtl="1" eaLnBrk="1" hangingPunct="1">
              <a:lnSpc>
                <a:spcPct val="115000"/>
              </a:lnSpc>
              <a:buFont typeface="Wingdings" pitchFamily="2" charset="2"/>
              <a:buNone/>
            </a:pPr>
            <a:r>
              <a:rPr lang="ar-SY" sz="2400" dirty="0" smtClean="0"/>
              <a:t>في حالة الإطارات المقاومة للعزوم تحسب    على أنها تساوي </a:t>
            </a:r>
            <a:r>
              <a:rPr lang="en-US" sz="2400" dirty="0" smtClean="0"/>
              <a:t>70%</a:t>
            </a:r>
            <a:r>
              <a:rPr lang="ar-SY" sz="2400" dirty="0" smtClean="0"/>
              <a:t> من القص الذي يتحمله عامودان داخليان مقسوماً على القص ألطابقي. ويحدد تقريباً القص الذي يتحمله العامود الواحد على أساس أن الأعمدة الداخلية تتحمل قصاً متساوياً أما الأعمدة الخارجية فتتحمل نصف ذلك وعليه يحدد  في الاتجاه العرضي ذي الأربع مجازات كما يلي:</a:t>
            </a:r>
            <a:endParaRPr lang="en-US" sz="2400" dirty="0" smtClean="0"/>
          </a:p>
        </p:txBody>
      </p:sp>
      <p:sp>
        <p:nvSpPr>
          <p:cNvPr id="3584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5842" name="Object 4"/>
          <p:cNvGraphicFramePr>
            <a:graphicFrameLocks noChangeAspect="1"/>
          </p:cNvGraphicFramePr>
          <p:nvPr/>
        </p:nvGraphicFramePr>
        <p:xfrm>
          <a:off x="6877050" y="1052513"/>
          <a:ext cx="1079500" cy="215900"/>
        </p:xfrm>
        <a:graphic>
          <a:graphicData uri="http://schemas.openxmlformats.org/presentationml/2006/ole">
            <mc:AlternateContent xmlns:mc="http://schemas.openxmlformats.org/markup-compatibility/2006">
              <mc:Choice xmlns:v="urn:schemas-microsoft-com:vml" Requires="v">
                <p:oleObj spid="_x0000_s35907" name="Equation" r:id="rId3" imgW="698197" imgH="177723" progId="Equation.3">
                  <p:embed/>
                </p:oleObj>
              </mc:Choice>
              <mc:Fallback>
                <p:oleObj name="Equation" r:id="rId3" imgW="698197" imgH="177723" progId="Equation.3">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1052513"/>
                        <a:ext cx="10795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9"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5843" name="Object 6"/>
          <p:cNvGraphicFramePr>
            <a:graphicFrameLocks noChangeAspect="1"/>
          </p:cNvGraphicFramePr>
          <p:nvPr/>
        </p:nvGraphicFramePr>
        <p:xfrm>
          <a:off x="858838" y="1412875"/>
          <a:ext cx="3065462" cy="360363"/>
        </p:xfrm>
        <a:graphic>
          <a:graphicData uri="http://schemas.openxmlformats.org/presentationml/2006/ole">
            <mc:AlternateContent xmlns:mc="http://schemas.openxmlformats.org/markup-compatibility/2006">
              <mc:Choice xmlns:v="urn:schemas-microsoft-com:vml" Requires="v">
                <p:oleObj spid="_x0000_s35908" name="Equation" r:id="rId5" imgW="1866900" imgH="228600" progId="Equation.3">
                  <p:embed/>
                </p:oleObj>
              </mc:Choice>
              <mc:Fallback>
                <p:oleObj name="Equation" r:id="rId5" imgW="1866900" imgH="228600" progId="Equation.3">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838" y="1412875"/>
                        <a:ext cx="3065462"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5844" name="Object 8"/>
          <p:cNvGraphicFramePr>
            <a:graphicFrameLocks noChangeAspect="1"/>
          </p:cNvGraphicFramePr>
          <p:nvPr/>
        </p:nvGraphicFramePr>
        <p:xfrm>
          <a:off x="827088" y="2349500"/>
          <a:ext cx="4249737" cy="534988"/>
        </p:xfrm>
        <a:graphic>
          <a:graphicData uri="http://schemas.openxmlformats.org/presentationml/2006/ole">
            <mc:AlternateContent xmlns:mc="http://schemas.openxmlformats.org/markup-compatibility/2006">
              <mc:Choice xmlns:v="urn:schemas-microsoft-com:vml" Requires="v">
                <p:oleObj spid="_x0000_s35909" name="Equation" r:id="rId7" imgW="3251200" imgH="393700" progId="Equation.3">
                  <p:embed/>
                </p:oleObj>
              </mc:Choice>
              <mc:Fallback>
                <p:oleObj name="Equation" r:id="rId7" imgW="3251200" imgH="393700" progId="Equation.3">
                  <p:embed/>
                  <p:pic>
                    <p:nvPicPr>
                      <p:cNvPr id="0" name="Picture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2349500"/>
                        <a:ext cx="4249737"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1" name="Rectangle 10"/>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LB"/>
          </a:p>
        </p:txBody>
      </p:sp>
      <p:sp>
        <p:nvSpPr>
          <p:cNvPr id="35852" name="Rectangle 12"/>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sp>
        <p:nvSpPr>
          <p:cNvPr id="35853" name="Rectangle 13"/>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LB"/>
          </a:p>
        </p:txBody>
      </p:sp>
      <p:sp>
        <p:nvSpPr>
          <p:cNvPr id="35854" name="Rectangle 1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5845" name="Object 14"/>
          <p:cNvGraphicFramePr>
            <a:graphicFrameLocks noChangeAspect="1"/>
          </p:cNvGraphicFramePr>
          <p:nvPr/>
        </p:nvGraphicFramePr>
        <p:xfrm>
          <a:off x="827088" y="3068638"/>
          <a:ext cx="3455987" cy="360362"/>
        </p:xfrm>
        <a:graphic>
          <a:graphicData uri="http://schemas.openxmlformats.org/presentationml/2006/ole">
            <mc:AlternateContent xmlns:mc="http://schemas.openxmlformats.org/markup-compatibility/2006">
              <mc:Choice xmlns:v="urn:schemas-microsoft-com:vml" Requires="v">
                <p:oleObj spid="_x0000_s35910" name="Equation" r:id="rId9" imgW="1892300" imgH="228600" progId="Equation.3">
                  <p:embed/>
                </p:oleObj>
              </mc:Choice>
              <mc:Fallback>
                <p:oleObj name="Equation" r:id="rId9" imgW="1892300" imgH="228600" progId="Equation.3">
                  <p:embed/>
                  <p:pic>
                    <p:nvPicPr>
                      <p:cNvPr id="0" name="Picture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3068638"/>
                        <a:ext cx="3455987"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5" name="Rectangle 16"/>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LB"/>
          </a:p>
        </p:txBody>
      </p:sp>
      <p:sp>
        <p:nvSpPr>
          <p:cNvPr id="35856"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5846" name="Object 17"/>
          <p:cNvGraphicFramePr>
            <a:graphicFrameLocks noChangeAspect="1"/>
          </p:cNvGraphicFramePr>
          <p:nvPr>
            <p:extLst>
              <p:ext uri="{D42A27DB-BD31-4B8C-83A1-F6EECF244321}">
                <p14:modId xmlns:p14="http://schemas.microsoft.com/office/powerpoint/2010/main" val="2329575059"/>
              </p:ext>
            </p:extLst>
          </p:nvPr>
        </p:nvGraphicFramePr>
        <p:xfrm>
          <a:off x="4275138" y="3933825"/>
          <a:ext cx="296862" cy="404813"/>
        </p:xfrm>
        <a:graphic>
          <a:graphicData uri="http://schemas.openxmlformats.org/presentationml/2006/ole">
            <mc:AlternateContent xmlns:mc="http://schemas.openxmlformats.org/markup-compatibility/2006">
              <mc:Choice xmlns:v="urn:schemas-microsoft-com:vml" Requires="v">
                <p:oleObj spid="_x0000_s35911" name="Equation" r:id="rId11" imgW="126890" imgH="228402" progId="Equation.3">
                  <p:embed/>
                </p:oleObj>
              </mc:Choice>
              <mc:Fallback>
                <p:oleObj name="Equation" r:id="rId11" imgW="126890" imgH="228402" progId="Equation.3">
                  <p:embed/>
                  <p:pic>
                    <p:nvPicPr>
                      <p:cNvPr id="0" name="Picture 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5138" y="3933825"/>
                        <a:ext cx="296862"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Rectangle 3"/>
          <p:cNvSpPr>
            <a:spLocks noGrp="1" noChangeArrowheads="1"/>
          </p:cNvSpPr>
          <p:nvPr>
            <p:ph type="body" idx="1"/>
          </p:nvPr>
        </p:nvSpPr>
        <p:spPr>
          <a:xfrm>
            <a:off x="468313" y="692150"/>
            <a:ext cx="8229600" cy="5111750"/>
          </a:xfrm>
        </p:spPr>
        <p:txBody>
          <a:bodyPr/>
          <a:lstStyle/>
          <a:p>
            <a:pPr marL="0" indent="0" algn="just" rtl="1" eaLnBrk="1" hangingPunct="1">
              <a:lnSpc>
                <a:spcPct val="115000"/>
              </a:lnSpc>
              <a:buFont typeface="Wingdings" pitchFamily="2" charset="2"/>
              <a:buNone/>
              <a:tabLst>
                <a:tab pos="53975" algn="l"/>
              </a:tabLst>
            </a:pPr>
            <a:endParaRPr lang="ar-SY" sz="2400" dirty="0" smtClean="0"/>
          </a:p>
          <a:p>
            <a:pPr marL="0" indent="0" algn="just" rtl="1" eaLnBrk="1" hangingPunct="1">
              <a:lnSpc>
                <a:spcPct val="115000"/>
              </a:lnSpc>
              <a:buFont typeface="Wingdings" pitchFamily="2" charset="2"/>
              <a:buNone/>
              <a:tabLst>
                <a:tab pos="53975" algn="l"/>
              </a:tabLst>
            </a:pPr>
            <a:endParaRPr lang="ar-SY" sz="2400" dirty="0" smtClean="0"/>
          </a:p>
          <a:p>
            <a:pPr marL="0" indent="0" algn="just" rtl="1" eaLnBrk="1" hangingPunct="1">
              <a:lnSpc>
                <a:spcPct val="115000"/>
              </a:lnSpc>
              <a:buFont typeface="Wingdings" pitchFamily="2" charset="2"/>
              <a:buNone/>
              <a:tabLst>
                <a:tab pos="53975" algn="l"/>
              </a:tabLst>
            </a:pPr>
            <a:endParaRPr lang="ar-SY" sz="2400" dirty="0" smtClean="0"/>
          </a:p>
          <a:p>
            <a:pPr marL="0" indent="0" algn="just" rtl="1" eaLnBrk="1" hangingPunct="1">
              <a:lnSpc>
                <a:spcPct val="115000"/>
              </a:lnSpc>
              <a:buFont typeface="Wingdings" pitchFamily="2" charset="2"/>
              <a:buNone/>
              <a:tabLst>
                <a:tab pos="53975" algn="l"/>
              </a:tabLst>
            </a:pPr>
            <a:r>
              <a:rPr lang="ar-SY" sz="2400" dirty="0" smtClean="0"/>
              <a:t>حيث           للإطارات الخاصة المقاومة للعزوم إذاً:        في الاتجاه العرضي. وبالمثل يتم حساب   في الاتجاه الطولي للبناء ذي السبع مجازات كما يلي:</a:t>
            </a:r>
            <a:endParaRPr lang="en-US" sz="2400" dirty="0" smtClean="0"/>
          </a:p>
        </p:txBody>
      </p:sp>
      <p:sp>
        <p:nvSpPr>
          <p:cNvPr id="3687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6866" name="Object 4"/>
          <p:cNvGraphicFramePr>
            <a:graphicFrameLocks noChangeAspect="1"/>
          </p:cNvGraphicFramePr>
          <p:nvPr/>
        </p:nvGraphicFramePr>
        <p:xfrm>
          <a:off x="827088" y="620713"/>
          <a:ext cx="2951162" cy="360362"/>
        </p:xfrm>
        <a:graphic>
          <a:graphicData uri="http://schemas.openxmlformats.org/presentationml/2006/ole">
            <mc:AlternateContent xmlns:mc="http://schemas.openxmlformats.org/markup-compatibility/2006">
              <mc:Choice xmlns:v="urn:schemas-microsoft-com:vml" Requires="v">
                <p:oleObj spid="_x0000_s36962" name="Equation" r:id="rId3" imgW="2120900" imgH="228600" progId="Equation.3">
                  <p:embed/>
                </p:oleObj>
              </mc:Choice>
              <mc:Fallback>
                <p:oleObj name="Equation" r:id="rId3" imgW="2120900" imgH="228600" progId="Equation.3">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620713"/>
                        <a:ext cx="2951162"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6" name="Rectangle 6"/>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ar-LB"/>
          </a:p>
        </p:txBody>
      </p:sp>
      <p:sp>
        <p:nvSpPr>
          <p:cNvPr id="36877" name="Rectangle 8"/>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ar-LB"/>
          </a:p>
        </p:txBody>
      </p:sp>
      <p:graphicFrame>
        <p:nvGraphicFramePr>
          <p:cNvPr id="36867" name="Object 7"/>
          <p:cNvGraphicFramePr>
            <a:graphicFrameLocks noChangeAspect="1"/>
          </p:cNvGraphicFramePr>
          <p:nvPr/>
        </p:nvGraphicFramePr>
        <p:xfrm>
          <a:off x="827088" y="1125538"/>
          <a:ext cx="2447925" cy="360362"/>
        </p:xfrm>
        <a:graphic>
          <a:graphicData uri="http://schemas.openxmlformats.org/presentationml/2006/ole">
            <mc:AlternateContent xmlns:mc="http://schemas.openxmlformats.org/markup-compatibility/2006">
              <mc:Choice xmlns:v="urn:schemas-microsoft-com:vml" Requires="v">
                <p:oleObj spid="_x0000_s36963" name="Equation" r:id="rId5" imgW="1562100" imgH="241300" progId="Equation.3">
                  <p:embed/>
                </p:oleObj>
              </mc:Choice>
              <mc:Fallback>
                <p:oleObj name="Equation" r:id="rId5" imgW="1562100" imgH="241300" progId="Equation.3">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125538"/>
                        <a:ext cx="244792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8" name="Rectangle 11"/>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6868" name="Object 10"/>
          <p:cNvGraphicFramePr>
            <a:graphicFrameLocks noChangeAspect="1"/>
          </p:cNvGraphicFramePr>
          <p:nvPr/>
        </p:nvGraphicFramePr>
        <p:xfrm>
          <a:off x="827088" y="1557338"/>
          <a:ext cx="4105275" cy="647700"/>
        </p:xfrm>
        <a:graphic>
          <a:graphicData uri="http://schemas.openxmlformats.org/presentationml/2006/ole">
            <mc:AlternateContent xmlns:mc="http://schemas.openxmlformats.org/markup-compatibility/2006">
              <mc:Choice xmlns:v="urn:schemas-microsoft-com:vml" Requires="v">
                <p:oleObj spid="_x0000_s36964" name="Equation" r:id="rId7" imgW="3086100" imgH="457200" progId="Equation.3">
                  <p:embed/>
                </p:oleObj>
              </mc:Choice>
              <mc:Fallback>
                <p:oleObj name="Equation" r:id="rId7" imgW="3086100" imgH="457200" progId="Equation.3">
                  <p:embed/>
                  <p:pic>
                    <p:nvPicPr>
                      <p:cNvPr id="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1557338"/>
                        <a:ext cx="410527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9" name="Rectangle 12"/>
          <p:cNvSpPr>
            <a:spLocks noChangeArrowheads="1"/>
          </p:cNvSpPr>
          <p:nvPr/>
        </p:nvSpPr>
        <p:spPr bwMode="auto">
          <a:xfrm>
            <a:off x="0" y="3657600"/>
            <a:ext cx="9144000" cy="0"/>
          </a:xfrm>
          <a:prstGeom prst="rect">
            <a:avLst/>
          </a:prstGeom>
          <a:noFill/>
          <a:ln w="9525">
            <a:noFill/>
            <a:miter lim="800000"/>
            <a:headEnd/>
            <a:tailEnd/>
          </a:ln>
        </p:spPr>
        <p:txBody>
          <a:bodyPr wrap="none" anchor="ctr">
            <a:spAutoFit/>
          </a:bodyPr>
          <a:lstStyle/>
          <a:p>
            <a:endParaRPr lang="ar-LB"/>
          </a:p>
        </p:txBody>
      </p:sp>
      <p:sp>
        <p:nvSpPr>
          <p:cNvPr id="36880"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6869" name="Object 13"/>
          <p:cNvGraphicFramePr>
            <a:graphicFrameLocks noChangeAspect="1"/>
          </p:cNvGraphicFramePr>
          <p:nvPr>
            <p:extLst>
              <p:ext uri="{D42A27DB-BD31-4B8C-83A1-F6EECF244321}">
                <p14:modId xmlns:p14="http://schemas.microsoft.com/office/powerpoint/2010/main" val="3812853132"/>
              </p:ext>
            </p:extLst>
          </p:nvPr>
        </p:nvGraphicFramePr>
        <p:xfrm>
          <a:off x="7019304" y="2267744"/>
          <a:ext cx="1081088" cy="360363"/>
        </p:xfrm>
        <a:graphic>
          <a:graphicData uri="http://schemas.openxmlformats.org/presentationml/2006/ole">
            <mc:AlternateContent xmlns:mc="http://schemas.openxmlformats.org/markup-compatibility/2006">
              <mc:Choice xmlns:v="urn:schemas-microsoft-com:vml" Requires="v">
                <p:oleObj spid="_x0000_s36965" name="Equation" r:id="rId9" imgW="761669" imgH="228501" progId="Equation.3">
                  <p:embed/>
                </p:oleObj>
              </mc:Choice>
              <mc:Fallback>
                <p:oleObj name="Equation" r:id="rId9" imgW="761669" imgH="228501" progId="Equation.3">
                  <p:embed/>
                  <p:pic>
                    <p:nvPicPr>
                      <p:cNvPr id="0" name="Picture 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304" y="2267744"/>
                        <a:ext cx="1081088"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1" name="Rectangle 1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ar-LB"/>
          </a:p>
        </p:txBody>
      </p:sp>
      <p:graphicFrame>
        <p:nvGraphicFramePr>
          <p:cNvPr id="36870" name="Object 15"/>
          <p:cNvGraphicFramePr>
            <a:graphicFrameLocks noChangeAspect="1"/>
          </p:cNvGraphicFramePr>
          <p:nvPr>
            <p:extLst>
              <p:ext uri="{D42A27DB-BD31-4B8C-83A1-F6EECF244321}">
                <p14:modId xmlns:p14="http://schemas.microsoft.com/office/powerpoint/2010/main" val="444813590"/>
              </p:ext>
            </p:extLst>
          </p:nvPr>
        </p:nvGraphicFramePr>
        <p:xfrm>
          <a:off x="2627784" y="2355924"/>
          <a:ext cx="773113" cy="280988"/>
        </p:xfrm>
        <a:graphic>
          <a:graphicData uri="http://schemas.openxmlformats.org/presentationml/2006/ole">
            <mc:AlternateContent xmlns:mc="http://schemas.openxmlformats.org/markup-compatibility/2006">
              <mc:Choice xmlns:v="urn:schemas-microsoft-com:vml" Requires="v">
                <p:oleObj spid="_x0000_s36966" name="Equation" r:id="rId11" imgW="545626" imgH="203024" progId="Equation.3">
                  <p:embed/>
                </p:oleObj>
              </mc:Choice>
              <mc:Fallback>
                <p:oleObj name="Equation" r:id="rId11" imgW="545626" imgH="203024" progId="Equation.3">
                  <p:embed/>
                  <p:pic>
                    <p:nvPicPr>
                      <p:cNvPr id="0" name="Picture 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784" y="2355924"/>
                        <a:ext cx="773113" cy="2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2"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36871" name="Object 17"/>
          <p:cNvGraphicFramePr>
            <a:graphicFrameLocks noChangeAspect="1"/>
          </p:cNvGraphicFramePr>
          <p:nvPr>
            <p:extLst>
              <p:ext uri="{D42A27DB-BD31-4B8C-83A1-F6EECF244321}">
                <p14:modId xmlns:p14="http://schemas.microsoft.com/office/powerpoint/2010/main" val="1714938069"/>
              </p:ext>
            </p:extLst>
          </p:nvPr>
        </p:nvGraphicFramePr>
        <p:xfrm>
          <a:off x="5500694" y="2762251"/>
          <a:ext cx="244475" cy="260350"/>
        </p:xfrm>
        <a:graphic>
          <a:graphicData uri="http://schemas.openxmlformats.org/presentationml/2006/ole">
            <mc:AlternateContent xmlns:mc="http://schemas.openxmlformats.org/markup-compatibility/2006">
              <mc:Choice xmlns:v="urn:schemas-microsoft-com:vml" Requires="v">
                <p:oleObj spid="_x0000_s36967" name="Equation" r:id="rId13" imgW="152268" imgH="164957" progId="Equation.3">
                  <p:embed/>
                </p:oleObj>
              </mc:Choice>
              <mc:Fallback>
                <p:oleObj name="Equation" r:id="rId13" imgW="152268" imgH="164957" progId="Equation.3">
                  <p:embed/>
                  <p:pic>
                    <p:nvPicPr>
                      <p:cNvPr id="0" name="Picture 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0694" y="2762251"/>
                        <a:ext cx="2444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3" name="Rectangle 20"/>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ar-LB"/>
          </a:p>
        </p:txBody>
      </p:sp>
      <p:graphicFrame>
        <p:nvGraphicFramePr>
          <p:cNvPr id="36872" name="Object 19"/>
          <p:cNvGraphicFramePr>
            <a:graphicFrameLocks noChangeAspect="1"/>
          </p:cNvGraphicFramePr>
          <p:nvPr/>
        </p:nvGraphicFramePr>
        <p:xfrm>
          <a:off x="900113" y="3573463"/>
          <a:ext cx="2808287" cy="360362"/>
        </p:xfrm>
        <a:graphic>
          <a:graphicData uri="http://schemas.openxmlformats.org/presentationml/2006/ole">
            <mc:AlternateContent xmlns:mc="http://schemas.openxmlformats.org/markup-compatibility/2006">
              <mc:Choice xmlns:v="urn:schemas-microsoft-com:vml" Requires="v">
                <p:oleObj spid="_x0000_s36968" name="Equation" r:id="rId15" imgW="2095500" imgH="228600" progId="Equation.3">
                  <p:embed/>
                </p:oleObj>
              </mc:Choice>
              <mc:Fallback>
                <p:oleObj name="Equation" r:id="rId15" imgW="2095500" imgH="228600" progId="Equation.3">
                  <p:embed/>
                  <p:pic>
                    <p:nvPicPr>
                      <p:cNvPr id="0" name="Picture 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0113" y="3573463"/>
                        <a:ext cx="2808287"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4" name="Rectangle 21"/>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endParaRPr lang="ar-LB"/>
          </a:p>
        </p:txBody>
      </p:sp>
      <p:sp>
        <p:nvSpPr>
          <p:cNvPr id="36885" name="Rectangle 23"/>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ar-LB"/>
          </a:p>
        </p:txBody>
      </p:sp>
      <p:graphicFrame>
        <p:nvGraphicFramePr>
          <p:cNvPr id="36873" name="Object 22"/>
          <p:cNvGraphicFramePr>
            <a:graphicFrameLocks noChangeAspect="1"/>
          </p:cNvGraphicFramePr>
          <p:nvPr/>
        </p:nvGraphicFramePr>
        <p:xfrm>
          <a:off x="900113" y="4076700"/>
          <a:ext cx="3816350" cy="647700"/>
        </p:xfrm>
        <a:graphic>
          <a:graphicData uri="http://schemas.openxmlformats.org/presentationml/2006/ole">
            <mc:AlternateContent xmlns:mc="http://schemas.openxmlformats.org/markup-compatibility/2006">
              <mc:Choice xmlns:v="urn:schemas-microsoft-com:vml" Requires="v">
                <p:oleObj spid="_x0000_s36969" name="Equation" r:id="rId17" imgW="3009900" imgH="419100" progId="Equation.3">
                  <p:embed/>
                </p:oleObj>
              </mc:Choice>
              <mc:Fallback>
                <p:oleObj name="Equation" r:id="rId17" imgW="3009900" imgH="419100" progId="Equation.3">
                  <p:embed/>
                  <p:pic>
                    <p:nvPicPr>
                      <p:cNvPr id="0" name="Picture 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0113" y="4076700"/>
                        <a:ext cx="381635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6" name="Rectangle 24"/>
          <p:cNvSpPr>
            <a:spLocks noChangeArrowheads="1"/>
          </p:cNvSpPr>
          <p:nvPr/>
        </p:nvSpPr>
        <p:spPr bwMode="auto">
          <a:xfrm>
            <a:off x="0" y="3638550"/>
            <a:ext cx="9144000" cy="0"/>
          </a:xfrm>
          <a:prstGeom prst="rect">
            <a:avLst/>
          </a:prstGeom>
          <a:noFill/>
          <a:ln w="9525">
            <a:noFill/>
            <a:miter lim="800000"/>
            <a:headEnd/>
            <a:tailEnd/>
          </a:ln>
        </p:spPr>
        <p:txBody>
          <a:bodyPr wrap="none" anchor="ctr">
            <a:spAutoFit/>
          </a:bodyPr>
          <a:lstStyle/>
          <a:p>
            <a:endParaRPr lang="ar-L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685800" y="908050"/>
            <a:ext cx="7772400" cy="5187950"/>
          </a:xfrm>
        </p:spPr>
        <p:txBody>
          <a:bodyPr/>
          <a:lstStyle/>
          <a:p>
            <a:pPr marL="0" indent="350838" algn="just" rtl="1" eaLnBrk="1" hangingPunct="1">
              <a:buFont typeface="Wingdings" pitchFamily="2" charset="2"/>
              <a:buNone/>
            </a:pPr>
            <a:r>
              <a:rPr lang="ar-SY" sz="2400" smtClean="0"/>
              <a:t>ويبين الجدول (</a:t>
            </a:r>
            <a:r>
              <a:rPr lang="en-US" sz="2400" dirty="0" smtClean="0"/>
              <a:t>1</a:t>
            </a:r>
            <a:r>
              <a:rPr lang="ar-SY" sz="2400" smtClean="0"/>
              <a:t>) المناطق الزلزالية في سوريا مع المعامل </a:t>
            </a:r>
            <a:r>
              <a:rPr lang="en-US" sz="2400" i="1" dirty="0" smtClean="0"/>
              <a:t>Z</a:t>
            </a:r>
            <a:r>
              <a:rPr lang="ar-SY" sz="2400" smtClean="0"/>
              <a:t> الموافق لها</a:t>
            </a:r>
          </a:p>
          <a:p>
            <a:pPr marL="0" indent="350838" algn="just" eaLnBrk="1" hangingPunct="1">
              <a:buFont typeface="Wingdings" pitchFamily="2" charset="2"/>
              <a:buNone/>
            </a:pPr>
            <a:endParaRPr lang="ar-SY" sz="2400" smtClean="0"/>
          </a:p>
          <a:p>
            <a:pPr marL="0" indent="350838" algn="just" eaLnBrk="1" hangingPunct="1">
              <a:buFont typeface="Wingdings" pitchFamily="2" charset="2"/>
              <a:buNone/>
            </a:pPr>
            <a:endParaRPr lang="en-US" sz="2400" dirty="0" smtClean="0"/>
          </a:p>
        </p:txBody>
      </p:sp>
      <p:graphicFrame>
        <p:nvGraphicFramePr>
          <p:cNvPr id="17459" name="Group 51"/>
          <p:cNvGraphicFramePr>
            <a:graphicFrameLocks noGrp="1"/>
          </p:cNvGraphicFramePr>
          <p:nvPr/>
        </p:nvGraphicFramePr>
        <p:xfrm>
          <a:off x="755650" y="2349500"/>
          <a:ext cx="7561263" cy="1223963"/>
        </p:xfrm>
        <a:graphic>
          <a:graphicData uri="http://schemas.openxmlformats.org/drawingml/2006/table">
            <a:tbl>
              <a:tblPr rtl="1"/>
              <a:tblGrid>
                <a:gridCol w="1101725"/>
                <a:gridCol w="6459538"/>
              </a:tblGrid>
              <a:tr h="6477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dirty="0" smtClean="0">
                          <a:ln>
                            <a:noFill/>
                          </a:ln>
                          <a:solidFill>
                            <a:schemeClr val="tx1"/>
                          </a:solidFill>
                          <a:effectLst/>
                          <a:latin typeface="Simplified Arabic" pitchFamily="2" charset="-78"/>
                          <a:cs typeface="Simplified Arabic" pitchFamily="2" charset="-78"/>
                        </a:rPr>
                        <a:t>المنطقة</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 0    1        2A        2B      2C        3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1" u="none" strike="noStrike" cap="none" normalizeH="0" baseline="0" dirty="0" smtClean="0">
                          <a:ln>
                            <a:noFill/>
                          </a:ln>
                          <a:solidFill>
                            <a:schemeClr val="tx1"/>
                          </a:solidFill>
                          <a:effectLst/>
                          <a:latin typeface="Simplified Arabic" pitchFamily="2" charset="-78"/>
                          <a:cs typeface="Simplified Arabic" pitchFamily="2" charset="-78"/>
                        </a:rPr>
                        <a:t>Z</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 </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0</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   </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0.075</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   </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0.15</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      </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0.2</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     </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0.25</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     </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0.3</a:t>
                      </a:r>
                      <a:r>
                        <a:rPr kumimoji="0" lang="ar-SY" sz="2600" b="0" i="0" u="none" strike="noStrike" cap="none" normalizeH="0" baseline="0" smtClean="0">
                          <a:ln>
                            <a:noFill/>
                          </a:ln>
                          <a:solidFill>
                            <a:schemeClr val="tx1"/>
                          </a:solidFill>
                          <a:effectLst/>
                          <a:latin typeface="Simplified Arabic" pitchFamily="2" charset="-78"/>
                          <a:cs typeface="Simplified Arabic" pitchFamily="2" charset="-78"/>
                        </a:rPr>
                        <a:t>  </a:t>
                      </a:r>
                      <a:r>
                        <a:rPr kumimoji="0" lang="en-US" sz="2600" b="0" i="0" u="none" strike="noStrike" cap="none" normalizeH="0" baseline="0" dirty="0" smtClean="0">
                          <a:ln>
                            <a:noFill/>
                          </a:ln>
                          <a:solidFill>
                            <a:schemeClr val="tx1"/>
                          </a:solidFill>
                          <a:effectLst/>
                          <a:latin typeface="Simplified Arabic" pitchFamily="2" charset="-78"/>
                          <a:cs typeface="Simplified Arabic" pitchFamily="2" charset="-78"/>
                        </a:rPr>
                        <a:t>0.4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094" name="Text Box 33"/>
          <p:cNvSpPr txBox="1">
            <a:spLocks noChangeArrowheads="1"/>
          </p:cNvSpPr>
          <p:nvPr/>
        </p:nvSpPr>
        <p:spPr bwMode="auto">
          <a:xfrm>
            <a:off x="3419475" y="4005263"/>
            <a:ext cx="2087563" cy="396875"/>
          </a:xfrm>
          <a:prstGeom prst="rect">
            <a:avLst/>
          </a:prstGeom>
          <a:noFill/>
          <a:ln w="9525">
            <a:noFill/>
            <a:miter lim="800000"/>
            <a:headEnd/>
            <a:tailEnd/>
          </a:ln>
        </p:spPr>
        <p:txBody>
          <a:bodyPr>
            <a:spAutoFit/>
          </a:bodyPr>
          <a:lstStyle/>
          <a:p>
            <a:pPr algn="r" rtl="1">
              <a:spcBef>
                <a:spcPct val="50000"/>
              </a:spcBef>
            </a:pPr>
            <a:r>
              <a:rPr lang="ar-SY" sz="2000">
                <a:latin typeface="Times New Roman" pitchFamily="18" charset="0"/>
              </a:rPr>
              <a:t>الجدول (</a:t>
            </a:r>
            <a:r>
              <a:rPr lang="en-US" sz="2000" dirty="0">
                <a:latin typeface="Times New Roman" pitchFamily="18" charset="0"/>
              </a:rPr>
              <a:t>1</a:t>
            </a:r>
            <a:r>
              <a:rPr lang="ar-SY" sz="2000">
                <a:latin typeface="Times New Roman" pitchFamily="18" charset="0"/>
              </a:rPr>
              <a:t>)</a:t>
            </a:r>
            <a:endParaRPr lang="en-US" sz="20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684213" y="476250"/>
            <a:ext cx="7772400" cy="5475288"/>
          </a:xfrm>
        </p:spPr>
        <p:txBody>
          <a:bodyPr/>
          <a:lstStyle/>
          <a:p>
            <a:pPr marL="0" indent="288925" algn="just" rtl="1" eaLnBrk="1" hangingPunct="1">
              <a:lnSpc>
                <a:spcPct val="90000"/>
              </a:lnSpc>
              <a:buFont typeface="Wingdings" pitchFamily="2" charset="2"/>
              <a:buNone/>
            </a:pPr>
            <a:r>
              <a:rPr lang="ar-SA" b="1" dirty="0" smtClean="0">
                <a:solidFill>
                  <a:schemeClr val="accent2"/>
                </a:solidFill>
              </a:rPr>
              <a:t>3- القص القاعدي</a:t>
            </a:r>
            <a:endParaRPr lang="ar-SA" dirty="0" smtClean="0">
              <a:solidFill>
                <a:schemeClr val="accent2"/>
              </a:solidFill>
            </a:endParaRPr>
          </a:p>
          <a:p>
            <a:pPr marL="0" indent="288925" algn="just" rtl="1" eaLnBrk="1" hangingPunct="1">
              <a:lnSpc>
                <a:spcPct val="90000"/>
              </a:lnSpc>
              <a:spcBef>
                <a:spcPts val="1200"/>
              </a:spcBef>
              <a:spcAft>
                <a:spcPts val="1200"/>
              </a:spcAft>
              <a:buFont typeface="Wingdings" pitchFamily="2" charset="2"/>
              <a:buNone/>
            </a:pPr>
            <a:r>
              <a:rPr lang="ar-SA" sz="2400" dirty="0" smtClean="0"/>
              <a:t>يحدد القص القاعدي التصميمي بالعلاقة التالية:</a:t>
            </a:r>
            <a:endParaRPr lang="en-US" sz="2400" dirty="0" smtClean="0"/>
          </a:p>
          <a:p>
            <a:pPr marL="0" indent="288925" algn="just" rtl="1" eaLnBrk="1" hangingPunct="1">
              <a:lnSpc>
                <a:spcPct val="90000"/>
              </a:lnSpc>
              <a:spcBef>
                <a:spcPts val="1200"/>
              </a:spcBef>
              <a:spcAft>
                <a:spcPts val="1200"/>
              </a:spcAft>
              <a:buFont typeface="Wingdings" pitchFamily="2" charset="2"/>
              <a:buNone/>
            </a:pPr>
            <a:r>
              <a:rPr lang="en-US" sz="2400" dirty="0" smtClean="0"/>
              <a:t> 	(1)</a:t>
            </a:r>
            <a:r>
              <a:rPr lang="ar-SY" sz="2400" dirty="0" smtClean="0"/>
              <a:t>			</a:t>
            </a:r>
            <a:endParaRPr lang="en-US" sz="2400" i="1" dirty="0" smtClean="0"/>
          </a:p>
          <a:p>
            <a:pPr marL="0" indent="288925" algn="just" rtl="1" eaLnBrk="1" hangingPunct="1">
              <a:lnSpc>
                <a:spcPct val="90000"/>
              </a:lnSpc>
              <a:spcBef>
                <a:spcPts val="1200"/>
              </a:spcBef>
              <a:spcAft>
                <a:spcPts val="1200"/>
              </a:spcAft>
              <a:buFont typeface="Wingdings" pitchFamily="2" charset="2"/>
              <a:buNone/>
            </a:pPr>
            <a:r>
              <a:rPr lang="en-US" sz="2400" i="1" dirty="0" smtClean="0">
                <a:latin typeface="Times New Roman" pitchFamily="18" charset="0"/>
                <a:cs typeface="Times New Roman" pitchFamily="18" charset="0"/>
              </a:rPr>
              <a:t>I</a:t>
            </a:r>
            <a:r>
              <a:rPr lang="ar-SA" sz="2400" dirty="0" smtClean="0"/>
              <a:t> </a:t>
            </a:r>
            <a:r>
              <a:rPr lang="ar-SY" sz="2400" dirty="0" smtClean="0"/>
              <a:t> </a:t>
            </a:r>
            <a:r>
              <a:rPr lang="ar-SA" sz="2400" dirty="0" smtClean="0"/>
              <a:t> معامل أهمية المنشأ ويستخدم لزيادة هامش الأمان في المنشآت الأساسية (التي يجب أن تبقى في الخدمة بعد حدوث الزلزال مثل المشافي ومحطات الإطفاء) أو المنشآت الخطرة كتلك التي تحتوي على غازات سامة أو مواد متفجرة. وتحدد قيمة هذا المعامل بـ </a:t>
            </a:r>
            <a:r>
              <a:rPr lang="en-US" sz="2400" dirty="0" smtClean="0"/>
              <a:t>1.25</a:t>
            </a:r>
            <a:r>
              <a:rPr lang="ar-SA" sz="2400" dirty="0" smtClean="0"/>
              <a:t> لهذا النوع من المنشآت و بـ </a:t>
            </a:r>
            <a:r>
              <a:rPr lang="en-US" sz="2400" dirty="0" smtClean="0"/>
              <a:t>1.0</a:t>
            </a:r>
            <a:r>
              <a:rPr lang="ar-SA" sz="2400" dirty="0" smtClean="0"/>
              <a:t> لباقي المنشآت.</a:t>
            </a:r>
            <a:endParaRPr lang="en-US" sz="2400" i="1" dirty="0" smtClean="0"/>
          </a:p>
          <a:p>
            <a:pPr marL="0" indent="288925" algn="just" rtl="1" eaLnBrk="1" hangingPunct="1">
              <a:lnSpc>
                <a:spcPct val="90000"/>
              </a:lnSpc>
              <a:spcBef>
                <a:spcPts val="1200"/>
              </a:spcBef>
              <a:spcAft>
                <a:spcPts val="1200"/>
              </a:spcAft>
              <a:buFont typeface="Wingdings" pitchFamily="2" charset="2"/>
              <a:buNone/>
            </a:pPr>
            <a:r>
              <a:rPr lang="en-US" sz="2400" i="1" dirty="0" smtClean="0"/>
              <a:t>W</a:t>
            </a:r>
            <a:r>
              <a:rPr lang="ar-SA" sz="2400" dirty="0" smtClean="0"/>
              <a:t>  مجموع الأوزان الميتة و </a:t>
            </a:r>
            <a:r>
              <a:rPr lang="en-US" sz="2400" dirty="0" smtClean="0"/>
              <a:t>25%</a:t>
            </a:r>
            <a:r>
              <a:rPr lang="ar-SA" sz="2400" dirty="0" smtClean="0"/>
              <a:t> </a:t>
            </a:r>
            <a:r>
              <a:rPr lang="en-US" sz="2400" dirty="0" smtClean="0"/>
              <a:t> </a:t>
            </a:r>
            <a:r>
              <a:rPr lang="ar-SA" sz="2400" dirty="0" smtClean="0"/>
              <a:t>من الأحمال الحية في حالة المستودعات</a:t>
            </a:r>
            <a:r>
              <a:rPr lang="en-US" sz="2400" dirty="0" smtClean="0"/>
              <a:t> </a:t>
            </a:r>
          </a:p>
        </p:txBody>
      </p:sp>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1026" name="Object 4"/>
          <p:cNvGraphicFramePr>
            <a:graphicFrameLocks noChangeAspect="1"/>
          </p:cNvGraphicFramePr>
          <p:nvPr/>
        </p:nvGraphicFramePr>
        <p:xfrm>
          <a:off x="1835150" y="1484313"/>
          <a:ext cx="2154238" cy="803275"/>
        </p:xfrm>
        <a:graphic>
          <a:graphicData uri="http://schemas.openxmlformats.org/presentationml/2006/ole">
            <mc:AlternateContent xmlns:mc="http://schemas.openxmlformats.org/markup-compatibility/2006">
              <mc:Choice xmlns:v="urn:schemas-microsoft-com:vml" Requires="v">
                <p:oleObj spid="_x0000_s1038" name="Equation" r:id="rId3" imgW="698197" imgH="393529" progId="Equation.3">
                  <p:embed/>
                </p:oleObj>
              </mc:Choice>
              <mc:Fallback>
                <p:oleObj name="Equation" r:id="rId3" imgW="698197" imgH="393529"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484313"/>
                        <a:ext cx="2154238"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685800" y="1125538"/>
            <a:ext cx="7772400" cy="4391025"/>
          </a:xfrm>
        </p:spPr>
        <p:txBody>
          <a:bodyPr/>
          <a:lstStyle/>
          <a:p>
            <a:pPr marL="0" indent="288925" algn="just" rtl="1" eaLnBrk="1" hangingPunct="1">
              <a:buFont typeface="Wingdings" pitchFamily="2" charset="2"/>
              <a:buNone/>
            </a:pPr>
            <a:r>
              <a:rPr lang="ar-SA" sz="2400" smtClean="0"/>
              <a:t> </a:t>
            </a:r>
            <a:r>
              <a:rPr lang="ar-SY" sz="2400" smtClean="0"/>
              <a:t>   </a:t>
            </a:r>
            <a:r>
              <a:rPr lang="ar-SA" sz="2400" smtClean="0"/>
              <a:t>معامل زلزالي يأخذ بالاعتبار زلزالية المنطقة وشروط تربة الموقع ويحدد من الجدول (</a:t>
            </a:r>
            <a:r>
              <a:rPr lang="en-US" sz="2400" dirty="0" smtClean="0"/>
              <a:t>5</a:t>
            </a:r>
            <a:r>
              <a:rPr lang="ar-SA" sz="2400" smtClean="0"/>
              <a:t>).</a:t>
            </a:r>
            <a:endParaRPr lang="en-US" sz="2400" i="1" dirty="0" smtClean="0"/>
          </a:p>
          <a:p>
            <a:pPr marL="0" indent="288925" algn="just" rtl="1" eaLnBrk="1" hangingPunct="1">
              <a:buFont typeface="Wingdings" pitchFamily="2" charset="2"/>
              <a:buNone/>
            </a:pPr>
            <a:endParaRPr lang="en-US" sz="2400" i="1" dirty="0" smtClean="0"/>
          </a:p>
          <a:p>
            <a:pPr marL="0" indent="288925" algn="just" rtl="1" eaLnBrk="1" hangingPunct="1">
              <a:buFont typeface="Wingdings" pitchFamily="2" charset="2"/>
              <a:buNone/>
            </a:pPr>
            <a:r>
              <a:rPr lang="en-US" sz="2400" i="1" dirty="0" smtClean="0"/>
              <a:t>R</a:t>
            </a:r>
            <a:r>
              <a:rPr lang="ar-SA" sz="2400" smtClean="0"/>
              <a:t>  معامل يأخذ بالحسبان درجة لدونة (مطاوعه) الجملة الإنشائية والمتبقي في مقاومتها بعد تشكل أول مفصل لدن فيها وتحدد قيمته بناءً على أداء جمل مماثلة خلال هزات حدثت في الماضي ويبين الجدول (</a:t>
            </a:r>
            <a:r>
              <a:rPr lang="en-US" sz="2400" dirty="0" smtClean="0"/>
              <a:t>4</a:t>
            </a:r>
            <a:r>
              <a:rPr lang="ar-SA" sz="2400" smtClean="0"/>
              <a:t>) قيمة المعامل </a:t>
            </a:r>
            <a:r>
              <a:rPr lang="en-US" sz="2400" i="1" dirty="0" smtClean="0"/>
              <a:t>R</a:t>
            </a:r>
            <a:r>
              <a:rPr lang="ar-SA" sz="2400" smtClean="0"/>
              <a:t> لكل أنواع الجمل الإنشائية. ويبين الشكل (</a:t>
            </a:r>
            <a:r>
              <a:rPr lang="en-US" sz="2400" dirty="0" smtClean="0"/>
              <a:t>1</a:t>
            </a:r>
            <a:r>
              <a:rPr lang="ar-SA" sz="2400" smtClean="0"/>
              <a:t>) الأنواع الرئيسية الأربعة للجمل الإنشائية.</a:t>
            </a:r>
            <a:endParaRPr lang="en-US" sz="2400" dirty="0" smtClean="0"/>
          </a:p>
        </p:txBody>
      </p:sp>
      <p:sp>
        <p:nvSpPr>
          <p:cNvPr id="20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LB"/>
          </a:p>
        </p:txBody>
      </p:sp>
      <p:graphicFrame>
        <p:nvGraphicFramePr>
          <p:cNvPr id="2050" name="Object 4"/>
          <p:cNvGraphicFramePr>
            <a:graphicFrameLocks noChangeAspect="1"/>
          </p:cNvGraphicFramePr>
          <p:nvPr/>
        </p:nvGraphicFramePr>
        <p:xfrm>
          <a:off x="7812088" y="1125538"/>
          <a:ext cx="430212" cy="517525"/>
        </p:xfrm>
        <a:graphic>
          <a:graphicData uri="http://schemas.openxmlformats.org/presentationml/2006/ole">
            <mc:AlternateContent xmlns:mc="http://schemas.openxmlformats.org/markup-compatibility/2006">
              <mc:Choice xmlns:v="urn:schemas-microsoft-com:vml" Requires="v">
                <p:oleObj spid="_x0000_s2062" name="Equation" r:id="rId3" imgW="190500" imgH="228600" progId="Equation.3">
                  <p:embed/>
                </p:oleObj>
              </mc:Choice>
              <mc:Fallback>
                <p:oleObj name="Equation" r:id="rId3" imgW="190500" imgH="22860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1125538"/>
                        <a:ext cx="430212"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Simplified Arabic"/>
      </a:majorFont>
      <a:minorFont>
        <a:latin typeface="Simplified Arabic"/>
        <a:ea typeface=""/>
        <a:cs typeface="Simplified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implified Arabic" pitchFamily="2" charset="-78"/>
            <a:cs typeface="Simplified Arabic"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implified Arabic" pitchFamily="2" charset="-78"/>
            <a:cs typeface="Simplified Arabic" pitchFamily="2" charset="-7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0</TotalTime>
  <Words>2595</Words>
  <Application>Microsoft Office PowerPoint</Application>
  <PresentationFormat>On-screen Show (4:3)</PresentationFormat>
  <Paragraphs>378</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Edge</vt:lpstr>
      <vt:lpstr>Equation</vt:lpstr>
      <vt:lpstr>معادلة</vt:lpstr>
      <vt:lpstr>الطريقة الستاتيكيه الثانية في ملحق الكود العربي السوري </vt:lpstr>
      <vt:lpstr>1- المقدمة: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 (1) </vt:lpstr>
      <vt:lpstr>وطول كل من جداري القص في الاتجاه المدروس 37m بدون فتحات  ولا يحمل الجداران أحمال شاقولية.  والمنطقة الزلزالية Z=0.3 ومعامل مقطع التربة في الموقع </vt:lpstr>
      <vt:lpstr>PowerPoint Presentation</vt:lpstr>
      <vt:lpstr>PowerPoint Presentation</vt:lpstr>
      <vt:lpstr>PowerPoint Presentation</vt:lpstr>
      <vt:lpstr>مثال (2)</vt:lpstr>
      <vt:lpstr>يتوضع البناء في موقع مؤلف من تربة كثيفة وصخور طرية (مقطع التربة   ) وعلى بعد 5km من صدع قادر على إنتاج زلازل ذات شدات عالية وله معدل انزلاق متوسط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
  <cp:lastModifiedBy/>
  <cp:revision>48</cp:revision>
  <cp:lastPrinted>1601-01-01T00:00:00Z</cp:lastPrinted>
  <dcterms:created xsi:type="dcterms:W3CDTF">1601-01-01T00:00:00Z</dcterms:created>
  <dcterms:modified xsi:type="dcterms:W3CDTF">2014-10-26T09:55:10Z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1025</vt:i4>
  </property>
</Properties>
</file>